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3"/>
  </p:notesMasterIdLst>
  <p:sldIdLst>
    <p:sldId id="256" r:id="rId2"/>
    <p:sldId id="259" r:id="rId3"/>
    <p:sldId id="284" r:id="rId4"/>
    <p:sldId id="285" r:id="rId5"/>
    <p:sldId id="281" r:id="rId6"/>
    <p:sldId id="260" r:id="rId7"/>
    <p:sldId id="283" r:id="rId8"/>
    <p:sldId id="257" r:id="rId9"/>
    <p:sldId id="258" r:id="rId10"/>
    <p:sldId id="282" r:id="rId11"/>
    <p:sldId id="261" r:id="rId12"/>
    <p:sldId id="262" r:id="rId13"/>
    <p:sldId id="263" r:id="rId14"/>
    <p:sldId id="264" r:id="rId15"/>
    <p:sldId id="288" r:id="rId16"/>
    <p:sldId id="290" r:id="rId17"/>
    <p:sldId id="291" r:id="rId18"/>
    <p:sldId id="292" r:id="rId19"/>
    <p:sldId id="289" r:id="rId20"/>
    <p:sldId id="286" r:id="rId21"/>
    <p:sldId id="28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83" d="100"/>
          <a:sy n="83" d="100"/>
        </p:scale>
        <p:origin x="84" y="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D914B-9916-452B-9218-6FA90072C611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8EFD2-AF1C-4566-9E7E-2E4781FDCD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755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EFD2-AF1C-4566-9E7E-2E4781FDCDA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EFD2-AF1C-4566-9E7E-2E4781FDCDA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Élysées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EFD2-AF1C-4566-9E7E-2E4781FDCDA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E057B7F-5266-412C-95C9-C8A42690E936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F73A06E-BD5C-430E-B370-732E28514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57B7F-5266-412C-95C9-C8A42690E936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06E-BD5C-430E-B370-732E28514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57B7F-5266-412C-95C9-C8A42690E936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06E-BD5C-430E-B370-732E28514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E057B7F-5266-412C-95C9-C8A42690E936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F73A06E-BD5C-430E-B370-732E28514A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E057B7F-5266-412C-95C9-C8A42690E936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F73A06E-BD5C-430E-B370-732E28514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57B7F-5266-412C-95C9-C8A42690E936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06E-BD5C-430E-B370-732E28514A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57B7F-5266-412C-95C9-C8A42690E936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06E-BD5C-430E-B370-732E28514A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E057B7F-5266-412C-95C9-C8A42690E936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F73A06E-BD5C-430E-B370-732E28514A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57B7F-5266-412C-95C9-C8A42690E936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06E-BD5C-430E-B370-732E28514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E057B7F-5266-412C-95C9-C8A42690E936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F73A06E-BD5C-430E-B370-732E28514A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E057B7F-5266-412C-95C9-C8A42690E936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F73A06E-BD5C-430E-B370-732E28514A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E057B7F-5266-412C-95C9-C8A42690E936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F73A06E-BD5C-430E-B370-732E28514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CNMihaiEminescuBuzau/videos/404365146800932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5696" y="692696"/>
            <a:ext cx="6774904" cy="4184104"/>
          </a:xfrm>
        </p:spPr>
        <p:txBody>
          <a:bodyPr anchor="ctr">
            <a:noAutofit/>
          </a:bodyPr>
          <a:lstStyle/>
          <a:p>
            <a:pPr algn="ctr"/>
            <a:r>
              <a:rPr lang="en-US" sz="4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PROIECTUL</a:t>
            </a:r>
          </a:p>
          <a:p>
            <a:pPr algn="ctr"/>
            <a:r>
              <a:rPr lang="en-US" sz="4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ERASMUS +</a:t>
            </a:r>
          </a:p>
          <a:p>
            <a:pPr algn="ctr"/>
            <a:endParaRPr lang="en-US" sz="44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“JE TE DONNE UNE                               CHANSON”</a:t>
            </a:r>
          </a:p>
          <a:p>
            <a:pPr algn="ctr"/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70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1498178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0"/>
              </a:spcBef>
            </a:pPr>
            <a:br>
              <a:rPr lang="fr-FR" sz="2400" b="1" cap="none" dirty="0">
                <a:solidFill>
                  <a:srgbClr val="EB5605">
                    <a:lumMod val="40000"/>
                    <a:lumOff val="60000"/>
                  </a:srgbClr>
                </a:solidFill>
                <a:ea typeface="+mn-ea"/>
                <a:cs typeface="+mn-cs"/>
              </a:rPr>
            </a:br>
            <a:r>
              <a:rPr lang="ro-RO" sz="2400" b="1" cap="none" dirty="0">
                <a:solidFill>
                  <a:srgbClr val="EB5605">
                    <a:lumMod val="40000"/>
                    <a:lumOff val="60000"/>
                  </a:srgbClr>
                </a:solidFill>
                <a:ea typeface="+mn-ea"/>
                <a:cs typeface="+mn-cs"/>
              </a:rPr>
              <a:t>Activitate transnațională de predare-învățare-formare din 22 ianuarie 2019 (atelier de meşteşuguri tradiţionale)</a:t>
            </a:r>
            <a:br>
              <a:rPr lang="fr-FR" sz="32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endParaRPr lang="fr-FR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496944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8820472" cy="52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214282" y="0"/>
            <a:ext cx="8286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o-RO"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Activitățile transnaționale de predare-învãţare-formare din 21-24 ianuarie 2019 </a:t>
            </a: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o-RO"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(spectacolul muzical din 23.01.2019 -grupul francez)</a:t>
            </a:r>
            <a:endParaRPr lang="en-US" sz="2400" b="1" dirty="0">
              <a:solidFill>
                <a:schemeClr val="accent5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42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1905000"/>
            <a:ext cx="8839200" cy="4955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14282" y="214290"/>
            <a:ext cx="85725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sz="2400" b="1" i="0" u="none" strike="noStrike" cap="none" normalizeH="0" baseline="0" dirty="0">
                <a:ln>
                  <a:noFill/>
                </a:ln>
                <a:solidFill>
                  <a:srgbClr val="FDBA95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Activitățile transnaționale de predare-învățare-formare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sz="2400" b="1" i="0" u="none" strike="noStrike" cap="none" normalizeH="0" baseline="0" dirty="0">
                <a:ln>
                  <a:noFill/>
                </a:ln>
                <a:solidFill>
                  <a:srgbClr val="FDBA95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din 21-24 ianuarie 2019 (spectacolul muzical din 23.01.2019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sz="2400" b="1" i="0" u="none" strike="noStrike" cap="none" normalizeH="0" baseline="0" dirty="0">
                <a:ln>
                  <a:noFill/>
                </a:ln>
                <a:solidFill>
                  <a:srgbClr val="FDBA95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grupurile țintă român și francez)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DBA95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46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960" y="142852"/>
            <a:ext cx="8812512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o-RO" sz="23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o-RO" sz="24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Activitățile transnaționale de predare-învãţare-formare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o-RO" sz="24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din 21-24 ianuarie 2019 (vizita tematicã la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o-RO" sz="24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Muzeul „George Enescu”, din 24.01.2019)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accent5">
                  <a:lumMod val="40000"/>
                  <a:lumOff val="6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sz="2300" b="0" i="0" u="none" strike="noStrike" cap="none" normalizeH="0" baseline="0" dirty="0">
              <a:ln>
                <a:noFill/>
              </a:ln>
              <a:solidFill>
                <a:schemeClr val="accent5">
                  <a:lumMod val="40000"/>
                  <a:lumOff val="6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8892480" cy="53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4306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1308037"/>
            <a:ext cx="8686800" cy="4241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52400" y="0"/>
            <a:ext cx="8534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2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Activitățile transnaționale de predare-învățare-formare din 21-24 ianuarie 2019 (vizionarea unui spectacol de operă la Opera Națională, în 24.01.2019)</a:t>
            </a:r>
            <a:endParaRPr lang="en-US" sz="2200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5486400"/>
            <a:ext cx="85630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o-RO" sz="2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https://www.facebook.com/CNMihaiEminescuBuzau/videos/404365146800932</a:t>
            </a:r>
            <a:r>
              <a:rPr kumimoji="0" lang="ro-RO" sz="2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(film activitãţi transnaţionale de predare-</a:t>
            </a:r>
            <a:r>
              <a:rPr kumimoji="0" lang="ro-RO" sz="2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Times New Roman"/>
                <a:ea typeface="Calibri" pitchFamily="34" charset="0"/>
                <a:cs typeface="Times New Roman"/>
              </a:rPr>
              <a:t>î</a:t>
            </a:r>
            <a:r>
              <a:rPr lang="ro-RO" sz="20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nvãţare-formare </a:t>
            </a:r>
            <a:r>
              <a:rPr kumimoji="0" lang="ro-RO" sz="2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din 21-24 ianuarie 2019)</a:t>
            </a:r>
            <a:endParaRPr kumimoji="0" lang="ro-RO" sz="2000" b="1" i="0" u="none" strike="noStrike" cap="none" normalizeH="0" baseline="0" dirty="0">
              <a:ln>
                <a:noFill/>
              </a:ln>
              <a:solidFill>
                <a:schemeClr val="accent5">
                  <a:lumMod val="40000"/>
                  <a:lumOff val="6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28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467600" cy="5997280"/>
          </a:xfrm>
        </p:spPr>
        <p:txBody>
          <a:bodyPr/>
          <a:lstStyle/>
          <a:p>
            <a:endParaRPr lang="fr-FR" dirty="0"/>
          </a:p>
          <a:p>
            <a:r>
              <a:rPr lang="ro-RO" dirty="0"/>
              <a:t>Mobilitatea în Franţa a fost anulatã.</a:t>
            </a:r>
          </a:p>
          <a:p>
            <a:endParaRPr lang="ro-RO" dirty="0"/>
          </a:p>
          <a:p>
            <a:r>
              <a:rPr lang="ro-RO" dirty="0">
                <a:solidFill>
                  <a:schemeClr val="accent1"/>
                </a:solidFill>
              </a:rPr>
              <a:t>Activitãţi realizate în pandemie: </a:t>
            </a:r>
          </a:p>
          <a:p>
            <a:r>
              <a:rPr lang="ro-RO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« J</a:t>
            </a:r>
            <a:r>
              <a:rPr lang="fr-FR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ou</a:t>
            </a:r>
            <a:r>
              <a:rPr lang="ro-RO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rnal de pand</a:t>
            </a:r>
            <a:r>
              <a:rPr lang="fr-FR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é</a:t>
            </a:r>
            <a:r>
              <a:rPr lang="ro-RO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mie » (videouri scurte de prezentare a vieţii în pandemie, rea</a:t>
            </a:r>
            <a:r>
              <a:rPr lang="fr-FR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ro-RO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izate de grupul ţintã)</a:t>
            </a:r>
            <a:endParaRPr lang="fr-FR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o-RO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</a:t>
            </a:r>
            <a:r>
              <a:rPr lang="fr-FR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o-RO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Prezentarea celor trei cȃntece (filme de prezentare realizate de grupul ţintã</a:t>
            </a:r>
            <a:r>
              <a:rPr lang="fr-FR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o-RO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în limba francezã)</a:t>
            </a:r>
            <a:endParaRPr lang="fr-FR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fr-FR" dirty="0"/>
          </a:p>
          <a:p>
            <a:r>
              <a:rPr lang="ro-RO" dirty="0">
                <a:solidFill>
                  <a:schemeClr val="accent1"/>
                </a:solidFill>
              </a:rPr>
              <a:t>Activitate finalã: </a:t>
            </a:r>
          </a:p>
          <a:p>
            <a:pPr>
              <a:buNone/>
            </a:pPr>
            <a:r>
              <a:rPr lang="ro-RO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înregistrarea cȃntecului Champs Élysées de cãtre fiecare grup ţintã şi montarea corului virtual în Franţa. </a:t>
            </a:r>
            <a:endParaRPr lang="ro-RO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o-RO" sz="2400" cap="none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Prezentarea cȃntecului Cȃntã cucu-n Bucovina</a:t>
            </a:r>
            <a:endParaRPr lang="ro-RO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2160240" cy="252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1196752"/>
            <a:ext cx="208823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888" y="1196752"/>
            <a:ext cx="2088232" cy="252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4005064"/>
            <a:ext cx="216024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4005064"/>
            <a:ext cx="216024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4005064"/>
            <a:ext cx="223224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ro-RO" sz="2400" cap="none" dirty="0">
                <a:solidFill>
                  <a:srgbClr val="FDA023">
                    <a:lumMod val="60000"/>
                    <a:lumOff val="4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Prezentarea cȃntecului Acasã</a:t>
            </a:r>
            <a:endParaRPr lang="ro-RO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332422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124744"/>
            <a:ext cx="33242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212976"/>
            <a:ext cx="18722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3212976"/>
            <a:ext cx="1944215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3212976"/>
            <a:ext cx="2376263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3212976"/>
            <a:ext cx="18722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pPr algn="ctr"/>
            <a:r>
              <a:rPr lang="ro-RO" sz="2400" cap="none" dirty="0">
                <a:solidFill>
                  <a:srgbClr val="FDA023">
                    <a:lumMod val="60000"/>
                    <a:lumOff val="4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Prezentarea cȃntecului Visãtor</a:t>
            </a:r>
            <a:endParaRPr lang="ro-RO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1412776"/>
            <a:ext cx="345638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194421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3" y="1412776"/>
            <a:ext cx="2160241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3933056"/>
            <a:ext cx="1944216" cy="272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933056"/>
            <a:ext cx="172819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3933056"/>
            <a:ext cx="2016224" cy="2736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3933056"/>
            <a:ext cx="216024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91264" cy="764704"/>
          </a:xfrm>
        </p:spPr>
        <p:txBody>
          <a:bodyPr/>
          <a:lstStyle/>
          <a:p>
            <a:pPr algn="ctr"/>
            <a:r>
              <a:rPr lang="fr-FR" sz="2400" cap="none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Grupul</a:t>
            </a:r>
            <a:r>
              <a:rPr lang="fr-FR" sz="2400" cap="none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cap="none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ţintã</a:t>
            </a:r>
            <a:r>
              <a:rPr lang="fr-FR" sz="2400" cap="none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cap="none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romȃn</a:t>
            </a:r>
            <a:r>
              <a:rPr lang="fr-FR" sz="2400" cap="none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cap="none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cȃntȃnd</a:t>
            </a:r>
            <a:r>
              <a:rPr lang="fr-FR" sz="2400" cap="none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Champs Élysées (cor </a:t>
            </a:r>
            <a:r>
              <a:rPr lang="fr-FR" sz="2400" cap="none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virtual</a:t>
            </a:r>
            <a:r>
              <a:rPr lang="fr-FR" sz="2400" cap="none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8892480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8322" y="304800"/>
            <a:ext cx="861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o-RO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Tipul proiectului : </a:t>
            </a:r>
            <a:r>
              <a:rPr kumimoji="0" lang="ro-RO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Parteneriat strategic de schimb interşcolar nr. 2018-1-FR01-KA229-048367_3, finanțat cu sprijinul Comisiei Europene, pe care liceul nostru î</a:t>
            </a:r>
            <a:r>
              <a:rPr lang="ro-RO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 deruleazã</a:t>
            </a:r>
            <a:r>
              <a:rPr 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o-RO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în </a:t>
            </a:r>
            <a:r>
              <a:rPr kumimoji="0" lang="ro-RO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perioada 03.09.2018 – 02.03.2021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8322" y="2276872"/>
            <a:ext cx="861060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o-RO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Obiective : </a:t>
            </a:r>
            <a:endParaRPr kumimoji="0" lang="ro-RO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o-RO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Învãţarea limbilor strãine şi a competenţelor sociale în context</a:t>
            </a:r>
            <a:endParaRPr kumimoji="0" lang="ro-RO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o-RO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Utilizarea inteligent</a:t>
            </a:r>
            <a:r>
              <a:rPr lang="ro-RO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ã</a:t>
            </a:r>
            <a:r>
              <a:rPr kumimoji="0" lang="ro-RO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 reţelelor sociale</a:t>
            </a:r>
            <a:endParaRPr kumimoji="0" lang="ro-RO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o-RO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Dezvoltarea spiritului de iniţiativã şi de acţiune al elevilor</a:t>
            </a:r>
            <a:endParaRPr kumimoji="0" lang="ro-RO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o-RO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Trăirea unor experienţe culturale în străinătate şi crearea unui dialog între culturile din Vest şi cele din Est</a:t>
            </a: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o-RO" sz="2400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o-RO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Parteneri:</a:t>
            </a:r>
            <a:endParaRPr kumimoji="0" lang="ro-RO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o-RO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Liceul “ Vincent d’Indy  ”, Privas, Franţa (coordonator)</a:t>
            </a:r>
            <a:endParaRPr kumimoji="0" lang="ro-RO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o-RO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Liceul “Antonio De Viti De Marco”, Triggiano, Italia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o-RO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9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003232" cy="6453336"/>
          </a:xfrm>
        </p:spPr>
        <p:txBody>
          <a:bodyPr>
            <a:normAutofit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sz="2200" b="1" dirty="0">
                <a:solidFill>
                  <a:srgbClr val="FDA023">
                    <a:lumMod val="60000"/>
                    <a:lumOff val="4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Rezultate cantitative (nr. elevi implicaţi/  nr. de cadre 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sz="2200" b="1" dirty="0">
                <a:solidFill>
                  <a:srgbClr val="FDA023">
                    <a:lumMod val="60000"/>
                    <a:lumOff val="4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didactice/ nr. de parteneriate </a:t>
            </a:r>
            <a:r>
              <a:rPr lang="ro-RO" sz="2200" b="1" dirty="0">
                <a:solidFill>
                  <a:srgbClr val="FDA023">
                    <a:lumMod val="60000"/>
                    <a:lumOff val="40000"/>
                  </a:srgbClr>
                </a:solidFill>
                <a:latin typeface="Times New Roman"/>
                <a:ea typeface="Calibri" pitchFamily="34" charset="0"/>
                <a:cs typeface="Times New Roman"/>
              </a:rPr>
              <a:t>î</a:t>
            </a:r>
            <a:r>
              <a:rPr lang="ro-RO" sz="2200" b="1" dirty="0">
                <a:solidFill>
                  <a:srgbClr val="FDA023">
                    <a:lumMod val="60000"/>
                    <a:lumOff val="4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ncheiate) şi calitative 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sz="2200" b="1" dirty="0">
                <a:solidFill>
                  <a:srgbClr val="FDA023">
                    <a:lumMod val="60000"/>
                    <a:lumOff val="4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(competenţe şi abilitãţi dezvoltate la elevi)</a:t>
            </a: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sz="2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sz="2200" b="1" dirty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Rezultate cantitative:</a:t>
            </a:r>
            <a:endParaRPr lang="en-US" sz="22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sz="2200" b="1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nr. elevi participanţi</a:t>
            </a:r>
            <a:r>
              <a:rPr lang="ro-RO" sz="2200" dirty="0">
                <a:solidFill>
                  <a:prstClr val="white"/>
                </a:solidFill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o-RO" sz="2200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grupul ţintã: 23 de elevi </a:t>
            </a:r>
            <a:r>
              <a:rPr lang="fr-FR" sz="2200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o-RO" sz="2200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î</a:t>
            </a:r>
            <a:r>
              <a:rPr lang="fr-FR" sz="2200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 2018, </a:t>
            </a:r>
            <a:r>
              <a:rPr lang="ro-RO" sz="2200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 la clasele a IXa C, a IXa D, a Xa A, a Xa C, a Xa I, a XIa D, a XIa G);</a:t>
            </a:r>
            <a:endParaRPr lang="en-US" sz="2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sz="2200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o-RO" sz="2200" b="1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nr. de cadre didactice implicate: </a:t>
            </a:r>
            <a:r>
              <a:rPr lang="ro-RO" sz="2200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</a:t>
            </a:r>
            <a:r>
              <a:rPr lang="ro-RO" sz="2200" b="1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</a:t>
            </a:r>
            <a:r>
              <a:rPr lang="ro-RO" sz="2200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echipa de proiect (prof. Dobre F.</a:t>
            </a:r>
            <a:r>
              <a:rPr lang="fr-FR" sz="2200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L.</a:t>
            </a:r>
            <a:r>
              <a:rPr lang="ro-RO" sz="2200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coordonator proiect; director, prof. Palela R.; director adj., prof. Albu D.; prof. Barbu I., prof. Ticea S., prof. Fetic M., prof. Rãdulescu C., prof. Voicu C.); echipa de implementare a proiectului (prof. Bucea V., prof. Dragomir C., prof. Gheorghiu O., contabil Rãducan C.); </a:t>
            </a:r>
            <a:endParaRPr lang="ro-RO" sz="2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sz="2200" b="1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nr. de parteneriate </a:t>
            </a:r>
            <a:r>
              <a:rPr lang="ro-RO" sz="2200" b="1" dirty="0">
                <a:solidFill>
                  <a:prstClr val="white"/>
                </a:solidFill>
                <a:latin typeface="Times New Roman"/>
                <a:ea typeface="Calibri" pitchFamily="34" charset="0"/>
                <a:cs typeface="Times New Roman"/>
              </a:rPr>
              <a:t>î</a:t>
            </a:r>
            <a:r>
              <a:rPr lang="ro-RO" sz="2200" b="1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ncheiate</a:t>
            </a:r>
            <a:r>
              <a:rPr lang="ro-RO" sz="2200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5 (cu: Muzeul </a:t>
            </a:r>
            <a:r>
              <a:rPr lang="ro-RO" sz="2200" dirty="0">
                <a:solidFill>
                  <a:prstClr val="white"/>
                </a:solidFill>
                <a:latin typeface="Calibri"/>
                <a:ea typeface="Calibri" pitchFamily="34" charset="0"/>
                <a:cs typeface="Times New Roman" pitchFamily="18" charset="0"/>
              </a:rPr>
              <a:t>„</a:t>
            </a:r>
            <a:r>
              <a:rPr lang="ro-RO" sz="2200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George Enescu</a:t>
            </a:r>
            <a:r>
              <a:rPr lang="ro-RO" sz="2200" dirty="0">
                <a:solidFill>
                  <a:prstClr val="white"/>
                </a:solidFill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lang="ro-RO" sz="2200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Bucureşti, Centrul Judeţean de Culturã şi Artã Buzãu, Liceul de Arte Buzãu, Şcoala Gimnazialã </a:t>
            </a:r>
            <a:r>
              <a:rPr lang="ro-RO" sz="2200" dirty="0">
                <a:solidFill>
                  <a:prstClr val="white"/>
                </a:solidFill>
                <a:latin typeface="Calibri"/>
                <a:ea typeface="Calibri" pitchFamily="34" charset="0"/>
                <a:cs typeface="Times New Roman" pitchFamily="18" charset="0"/>
              </a:rPr>
              <a:t>„</a:t>
            </a:r>
            <a:r>
              <a:rPr lang="ro-RO" sz="2200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General Grigore Baştan</a:t>
            </a:r>
            <a:r>
              <a:rPr lang="ro-RO" sz="2200" dirty="0">
                <a:solidFill>
                  <a:prstClr val="white"/>
                </a:solidFill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lang="ro-RO" sz="2200" dirty="0">
                <a:solidFill>
                  <a:prstClr val="white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Buzãu, Şcoala Gimnazialã Merei)</a:t>
            </a:r>
            <a:endParaRPr lang="ro-RO" sz="2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8075240" cy="5616624"/>
          </a:xfrm>
        </p:spPr>
        <p:txBody>
          <a:bodyPr/>
          <a:lstStyle/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b="1" dirty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Rezultate calitative:</a:t>
            </a:r>
            <a:endParaRPr lang="fr-FR" b="1" dirty="0">
              <a:solidFill>
                <a:srgbClr val="00B0F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sz="12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dirty="0"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lang="ro-RO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Creşterea motivaţiei elevilor pentru </a:t>
            </a:r>
            <a:r>
              <a:rPr lang="ro-RO" dirty="0"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lang="ro-RO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nvãţarea limbii franceze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dirty="0"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lang="ro-RO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Dezvoltarea culturii artistice a elevilor 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dirty="0"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lang="ro-RO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Dezvoltarea, la elevi, a valorilor sociale şi educative ale patrimoniului cultural european 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dirty="0"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lang="ro-RO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 mai mare </a:t>
            </a:r>
            <a:r>
              <a:rPr lang="ro-RO" dirty="0"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lang="ro-RO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ncredere </a:t>
            </a:r>
            <a:r>
              <a:rPr lang="ro-RO" dirty="0"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lang="ro-RO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 sine şi mai mult spirit de iniţiativã al elevilor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dirty="0"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lang="ro-RO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Dezvoltarea competenţei elevilor de a folosi instrumentele multimedia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dirty="0"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lang="ro-RO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Proiectul este unul dintre mo</a:t>
            </a:r>
            <a:r>
              <a:rPr lang="ro-RO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lang="ro-RO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ivele pentru care elevii de clasa a VIII-a aleg secţia bilingvã francofonã a C.N.M.E.  </a:t>
            </a:r>
            <a:endParaRPr lang="fr-FR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fr-FR" sz="36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>
                <a:latin typeface="Times New Roman" pitchFamily="18" charset="0"/>
                <a:cs typeface="Times New Roman" pitchFamily="18" charset="0"/>
              </a:rPr>
              <a:t>Coordonator proiect,</a:t>
            </a:r>
          </a:p>
          <a:p>
            <a:pPr marL="0" lvl="0" indent="0" algn="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>
                <a:latin typeface="Times New Roman" pitchFamily="18" charset="0"/>
                <a:cs typeface="Times New Roman" pitchFamily="18" charset="0"/>
              </a:rPr>
              <a:t>Prof. Florentina-Larisa Dobre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075240" cy="6264696"/>
          </a:xfrm>
        </p:spPr>
        <p:txBody>
          <a:bodyPr/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fr-FR" sz="2000" b="1" dirty="0">
              <a:solidFill>
                <a:prstClr val="white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b="1" dirty="0">
                <a:latin typeface="Times New Roman" pitchFamily="18" charset="0"/>
                <a:cs typeface="Times New Roman" pitchFamily="18" charset="0"/>
              </a:rPr>
              <a:t>Grupul  ţintã : </a:t>
            </a:r>
            <a:r>
              <a:rPr lang="ro-RO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o-RO" dirty="0">
                <a:latin typeface="Times New Roman" pitchFamily="18" charset="0"/>
                <a:cs typeface="Times New Roman" pitchFamily="18" charset="0"/>
              </a:rPr>
              <a:t> de elevi din clasele a IX-a - a XIIa din Colegiul Naţional „Mihai Eminescu” Buzău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fr-FR" sz="2000" b="1" dirty="0">
              <a:solidFill>
                <a:prstClr val="white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fr-FR" sz="2000" b="1" dirty="0">
              <a:solidFill>
                <a:prstClr val="white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sz="2000" b="1" dirty="0">
                <a:solidFill>
                  <a:prstClr val="white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o-RO" b="1" dirty="0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Descrierea proiectului : </a:t>
            </a:r>
            <a:endParaRPr lang="ro-RO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dirty="0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Proiectul are ca temã principalã cântecul, iar limba de comunicare este franceza. Fiecare ţarã a propus trei cântece din patrimoniul sãu ; dupã ce au fost studiate din punct de vedere cultural, istoric, geografic şi lingvistic, acestea au fost prezentate elevilor celorlalte ţãri partenere, care le-au învãţat. Sunt utilizate instrumente informatice şi de comunicare (platforma E-Twinning, Facebook, Whatsapp</a:t>
            </a:r>
            <a:r>
              <a:rPr lang="fr-FR" dirty="0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fr-FR" dirty="0" err="1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Skype</a:t>
            </a:r>
            <a:r>
              <a:rPr lang="ro-RO" dirty="0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 </a:t>
            </a:r>
            <a:endParaRPr lang="en-US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7467600" cy="5781256"/>
          </a:xfrm>
        </p:spPr>
        <p:txBody>
          <a:bodyPr/>
          <a:lstStyle/>
          <a:p>
            <a:r>
              <a:rPr lang="ro-RO" b="1" dirty="0"/>
              <a:t>Impact :</a:t>
            </a:r>
            <a:endParaRPr lang="ro-RO" dirty="0"/>
          </a:p>
          <a:p>
            <a:r>
              <a:rPr lang="ro-RO" dirty="0"/>
              <a:t>• Dezvoltarea, la elevi, a valorii sociale şi educative a patrimoniului cultural european </a:t>
            </a:r>
            <a:endParaRPr lang="fr-FR" dirty="0"/>
          </a:p>
          <a:p>
            <a:r>
              <a:rPr lang="ro-RO" dirty="0"/>
              <a:t>• O mai bunã frecvenţã şcolarã a elevilor ; o mai mare încredere în sine şi mai mult spirit de iniţiativã al elevilor</a:t>
            </a:r>
            <a:endParaRPr lang="fr-FR" dirty="0"/>
          </a:p>
          <a:p>
            <a:r>
              <a:rPr lang="ro-RO" dirty="0"/>
              <a:t>• Creşterea motivaţiei elevilor pentru învãţarea limbii franceze   </a:t>
            </a:r>
            <a:endParaRPr lang="fr-FR" dirty="0"/>
          </a:p>
          <a:p>
            <a:r>
              <a:rPr lang="ro-RO" dirty="0"/>
              <a:t>• Dezvoltarea culturii artistice a elevilor</a:t>
            </a:r>
            <a:endParaRPr lang="fr-FR" dirty="0"/>
          </a:p>
          <a:p>
            <a:r>
              <a:rPr lang="ro-RO" dirty="0"/>
              <a:t>• Dezvoltarea competenţei elevilor de a folosi instrumentele multimedia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931224" cy="1228998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0"/>
              </a:spcBef>
            </a:pPr>
            <a:r>
              <a:rPr lang="ro-RO" sz="2900" cap="none" dirty="0">
                <a:solidFill>
                  <a:prstClr val="white"/>
                </a:solidFill>
                <a:ea typeface="+mn-ea"/>
                <a:cs typeface="+mn-cs"/>
              </a:rPr>
              <a:t>A</a:t>
            </a:r>
            <a:r>
              <a:rPr lang="fr-FR" sz="2900" cap="none" dirty="0">
                <a:solidFill>
                  <a:prstClr val="white"/>
                </a:solidFill>
                <a:ea typeface="+mn-ea"/>
                <a:cs typeface="+mn-cs"/>
              </a:rPr>
              <a:t>CTIVIT</a:t>
            </a:r>
            <a:r>
              <a:rPr lang="ro-RO" sz="2900" cap="none" dirty="0">
                <a:solidFill>
                  <a:prstClr val="white"/>
                </a:solidFill>
              </a:rPr>
              <a:t>ÃŢ</a:t>
            </a:r>
            <a:r>
              <a:rPr lang="fr-FR" sz="2900" cap="none" dirty="0">
                <a:solidFill>
                  <a:prstClr val="white"/>
                </a:solidFill>
              </a:rPr>
              <a:t>I</a:t>
            </a:r>
            <a:r>
              <a:rPr lang="ro-RO" sz="2900" cap="none" dirty="0">
                <a:solidFill>
                  <a:prstClr val="white"/>
                </a:solidFill>
                <a:ea typeface="+mn-ea"/>
                <a:cs typeface="+mn-cs"/>
              </a:rPr>
              <a:t> DERULATE</a:t>
            </a:r>
            <a:br>
              <a:rPr lang="fr-FR" sz="2900" cap="none" dirty="0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ro-RO" sz="2900" cap="none" dirty="0">
                <a:solidFill>
                  <a:prstClr val="white"/>
                </a:solidFill>
                <a:ea typeface="+mn-ea"/>
                <a:cs typeface="+mn-cs"/>
              </a:rPr>
            </a:br>
            <a:endParaRPr lang="fr-F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8640960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95536" y="764704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Activitatea de studiere a cântecului </a:t>
            </a:r>
            <a:r>
              <a:rPr lang="ro-RO" sz="2400" b="1" i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Cȃntã cucu-n Bucovina </a:t>
            </a:r>
          </a:p>
          <a:p>
            <a:pPr algn="ctr"/>
            <a:r>
              <a:rPr lang="ro-RO"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(noiembrie 2018)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6006" y="548"/>
            <a:ext cx="872319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900" dirty="0"/>
          </a:p>
          <a:p>
            <a:pPr algn="ctr"/>
            <a:r>
              <a:rPr lang="en-US" sz="25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Activitatea de studiere a c</a:t>
            </a:r>
            <a:r>
              <a:rPr lang="ro-RO" sz="25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ântecului </a:t>
            </a:r>
            <a:r>
              <a:rPr lang="ro-RO" sz="25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Acasă </a:t>
            </a:r>
            <a:r>
              <a:rPr lang="ro-RO" sz="25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(decembrie 2018)</a:t>
            </a:r>
            <a:endParaRPr lang="en-US" sz="2500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endParaRPr lang="ro-RO" sz="2500" b="1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12" y="1859507"/>
            <a:ext cx="8735704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683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467600" cy="864096"/>
          </a:xfrm>
        </p:spPr>
        <p:txBody>
          <a:bodyPr>
            <a:normAutofit/>
          </a:bodyPr>
          <a:lstStyle/>
          <a:p>
            <a:pPr algn="ctr"/>
            <a:r>
              <a:rPr lang="ro-RO" sz="2200" b="1" cap="none" dirty="0">
                <a:solidFill>
                  <a:srgbClr val="EB5605">
                    <a:lumMod val="40000"/>
                    <a:lumOff val="60000"/>
                  </a:srgbClr>
                </a:solidFill>
                <a:ea typeface="+mn-ea"/>
                <a:cs typeface="+mn-cs"/>
              </a:rPr>
              <a:t>Activitățile transnaționale de predare-învățare-formare din 21-24 ianuarie 2019</a:t>
            </a:r>
            <a:endParaRPr lang="fr-FR" dirty="0"/>
          </a:p>
        </p:txBody>
      </p:sp>
      <p:pic>
        <p:nvPicPr>
          <p:cNvPr id="3074" name="Picture 2" descr="C:\Florentina\Erasmus_Chanson_Lycée_France\roll_up_afis_brosura\flyerFat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4320479" cy="5112568"/>
          </a:xfrm>
          <a:prstGeom prst="rect">
            <a:avLst/>
          </a:prstGeom>
          <a:noFill/>
        </p:spPr>
      </p:pic>
      <p:pic>
        <p:nvPicPr>
          <p:cNvPr id="3075" name="Picture 3" descr="C:\Florentina\Erasmus_Chanson_Lycée_France\roll_up_afis_brosura\flyerInterior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1556792"/>
            <a:ext cx="4392488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228600"/>
            <a:ext cx="853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C:\Florentina\Erasmus_Chanson_Lycée_France\activ_invatare_formare_21_24_01_2019\50565305_2389752454385372_2272867001934282752_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8839200" cy="53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81000" y="430747"/>
            <a:ext cx="822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2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Activitățile transnaționale de predare-învățare-formare din 21-24 ianuarie 2019 (activitate de cunoaștere a grupurilor țintă francez și român - 22.01.2019)</a:t>
            </a:r>
            <a:endParaRPr lang="en-US" sz="2200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07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817427"/>
            <a:ext cx="8686800" cy="5040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04800" y="2286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Activitate transnațională de predare-învățare-formare din 23 ianuarie 2019 </a:t>
            </a:r>
            <a:endParaRPr lang="fr-FR" sz="2400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ro-RO" sz="2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(prezentarea județului Buzău)</a:t>
            </a:r>
            <a:endParaRPr lang="en-US" sz="2400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99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557</TotalTime>
  <Words>877</Words>
  <Application>Microsoft Office PowerPoint</Application>
  <PresentationFormat>On-screen Show (4:3)</PresentationFormat>
  <Paragraphs>82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PowerPoint Presentation</vt:lpstr>
      <vt:lpstr>PowerPoint Presentation</vt:lpstr>
      <vt:lpstr>PowerPoint Presentation</vt:lpstr>
      <vt:lpstr>PowerPoint Presentation</vt:lpstr>
      <vt:lpstr>ACTIVITÃŢI DERULATE  </vt:lpstr>
      <vt:lpstr>PowerPoint Presentation</vt:lpstr>
      <vt:lpstr>Activitățile transnaționale de predare-învățare-formare din 21-24 ianuarie 2019</vt:lpstr>
      <vt:lpstr>PowerPoint Presentation</vt:lpstr>
      <vt:lpstr>PowerPoint Presentation</vt:lpstr>
      <vt:lpstr> Activitate transnațională de predare-învățare-formare din 22 ianuarie 2019 (atelier de meşteşuguri tradiţionale)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Prezentarea cȃntecului Cȃntã cucu-n Bucovina</vt:lpstr>
      <vt:lpstr>Prezentarea cȃntecului Acasã</vt:lpstr>
      <vt:lpstr>Prezentarea cȃntecului Visãtor</vt:lpstr>
      <vt:lpstr>Grupul ţintã romȃn cȃntȃnd Champs Élysées (cor virtual)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Mihaela</dc:creator>
  <cp:lastModifiedBy>florin</cp:lastModifiedBy>
  <cp:revision>109</cp:revision>
  <dcterms:created xsi:type="dcterms:W3CDTF">2020-12-12T17:37:13Z</dcterms:created>
  <dcterms:modified xsi:type="dcterms:W3CDTF">2021-02-22T19:04:41Z</dcterms:modified>
</cp:coreProperties>
</file>