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2"/>
  </p:notesMasterIdLst>
  <p:sldIdLst>
    <p:sldId id="273" r:id="rId2"/>
    <p:sldId id="280" r:id="rId3"/>
    <p:sldId id="274" r:id="rId4"/>
    <p:sldId id="275" r:id="rId5"/>
    <p:sldId id="281" r:id="rId6"/>
    <p:sldId id="282" r:id="rId7"/>
    <p:sldId id="283" r:id="rId8"/>
    <p:sldId id="276" r:id="rId9"/>
    <p:sldId id="277" r:id="rId10"/>
    <p:sldId id="27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62" autoAdjust="0"/>
  </p:normalViewPr>
  <p:slideViewPr>
    <p:cSldViewPr>
      <p:cViewPr>
        <p:scale>
          <a:sx n="70" d="100"/>
          <a:sy n="70" d="100"/>
        </p:scale>
        <p:origin x="-138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4D914B-9916-452B-9218-6FA90072C611}" type="datetimeFigureOut">
              <a:rPr lang="en-US" smtClean="0"/>
              <a:pPr/>
              <a:t>2/17/2021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8EFD2-AF1C-4566-9E7E-2E4781FDCDA4}" type="slidenum">
              <a:rPr lang="en-US" smtClean="0"/>
              <a:pPr/>
              <a:t>‹#›</a:t>
            </a:fld>
            <a:endParaRPr lang="en-US"/>
          </a:p>
        </p:txBody>
      </p:sp>
    </p:spTree>
    <p:extLst>
      <p:ext uri="{BB962C8B-B14F-4D97-AF65-F5344CB8AC3E}">
        <p14:creationId xmlns="" xmlns:p14="http://schemas.microsoft.com/office/powerpoint/2010/main" val="2686755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B48EFD2-AF1C-4566-9E7E-2E4781FDCDA4}" type="slidenum">
              <a:rPr lang="en-US" smtClean="0"/>
              <a:pPr/>
              <a:t>1</a:t>
            </a:fld>
            <a:endParaRPr lang="en-US"/>
          </a:p>
        </p:txBody>
      </p:sp>
    </p:spTree>
    <p:extLst>
      <p:ext uri="{BB962C8B-B14F-4D97-AF65-F5344CB8AC3E}">
        <p14:creationId xmlns="" xmlns:p14="http://schemas.microsoft.com/office/powerpoint/2010/main" val="3025458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CE057B7F-5266-412C-95C9-C8A42690E936}" type="datetimeFigureOut">
              <a:rPr lang="en-US" smtClean="0"/>
              <a:pPr/>
              <a:t>2/17/2021</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7F73A06E-BD5C-430E-B370-732E28514AC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E057B7F-5266-412C-95C9-C8A42690E936}" type="datetimeFigureOut">
              <a:rPr lang="en-US" smtClean="0"/>
              <a:pPr/>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73A06E-BD5C-430E-B370-732E28514AC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E057B7F-5266-412C-95C9-C8A42690E936}" type="datetimeFigureOut">
              <a:rPr lang="en-US" smtClean="0"/>
              <a:pPr/>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73A06E-BD5C-430E-B370-732E28514AC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CE057B7F-5266-412C-95C9-C8A42690E936}" type="datetimeFigureOut">
              <a:rPr lang="en-US" smtClean="0"/>
              <a:pPr/>
              <a:t>2/17/2021</a:t>
            </a:fld>
            <a:endParaRPr lang="en-US"/>
          </a:p>
        </p:txBody>
      </p:sp>
      <p:sp>
        <p:nvSpPr>
          <p:cNvPr id="9" name="Slide Number Placeholder 8"/>
          <p:cNvSpPr>
            <a:spLocks noGrp="1"/>
          </p:cNvSpPr>
          <p:nvPr>
            <p:ph type="sldNum" sz="quarter" idx="15"/>
          </p:nvPr>
        </p:nvSpPr>
        <p:spPr/>
        <p:txBody>
          <a:bodyPr rtlCol="0"/>
          <a:lstStyle/>
          <a:p>
            <a:fld id="{7F73A06E-BD5C-430E-B370-732E28514ACE}"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CE057B7F-5266-412C-95C9-C8A42690E936}" type="datetimeFigureOut">
              <a:rPr lang="en-US" smtClean="0"/>
              <a:pPr/>
              <a:t>2/17/2021</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7F73A06E-BD5C-430E-B370-732E28514AC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E057B7F-5266-412C-95C9-C8A42690E936}" type="datetimeFigureOut">
              <a:rPr lang="en-US" smtClean="0"/>
              <a:pPr/>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73A06E-BD5C-430E-B370-732E28514ACE}"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CE057B7F-5266-412C-95C9-C8A42690E936}" type="datetimeFigureOut">
              <a:rPr lang="en-US" smtClean="0"/>
              <a:pPr/>
              <a:t>2/17/2021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73A06E-BD5C-430E-B370-732E28514ACE}"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CE057B7F-5266-412C-95C9-C8A42690E936}" type="datetimeFigureOut">
              <a:rPr lang="en-US" smtClean="0"/>
              <a:pPr/>
              <a:t>2/17/2021</a:t>
            </a:fld>
            <a:endParaRPr lang="en-US"/>
          </a:p>
        </p:txBody>
      </p:sp>
      <p:sp>
        <p:nvSpPr>
          <p:cNvPr id="7" name="Slide Number Placeholder 6"/>
          <p:cNvSpPr>
            <a:spLocks noGrp="1"/>
          </p:cNvSpPr>
          <p:nvPr>
            <p:ph type="sldNum" sz="quarter" idx="11"/>
          </p:nvPr>
        </p:nvSpPr>
        <p:spPr/>
        <p:txBody>
          <a:bodyPr rtlCol="0"/>
          <a:lstStyle/>
          <a:p>
            <a:fld id="{7F73A06E-BD5C-430E-B370-732E28514ACE}"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057B7F-5266-412C-95C9-C8A42690E936}" type="datetimeFigureOut">
              <a:rPr lang="en-US" smtClean="0"/>
              <a:pPr/>
              <a:t>2/17/2021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73A06E-BD5C-430E-B370-732E28514AC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CE057B7F-5266-412C-95C9-C8A42690E936}" type="datetimeFigureOut">
              <a:rPr lang="en-US" smtClean="0"/>
              <a:pPr/>
              <a:t>2/17/2021</a:t>
            </a:fld>
            <a:endParaRPr lang="en-US"/>
          </a:p>
        </p:txBody>
      </p:sp>
      <p:sp>
        <p:nvSpPr>
          <p:cNvPr id="22" name="Slide Number Placeholder 21"/>
          <p:cNvSpPr>
            <a:spLocks noGrp="1"/>
          </p:cNvSpPr>
          <p:nvPr>
            <p:ph type="sldNum" sz="quarter" idx="15"/>
          </p:nvPr>
        </p:nvSpPr>
        <p:spPr/>
        <p:txBody>
          <a:bodyPr rtlCol="0"/>
          <a:lstStyle/>
          <a:p>
            <a:fld id="{7F73A06E-BD5C-430E-B370-732E28514ACE}"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CE057B7F-5266-412C-95C9-C8A42690E936}" type="datetimeFigureOut">
              <a:rPr lang="en-US" smtClean="0"/>
              <a:pPr/>
              <a:t>2/17/2021</a:t>
            </a:fld>
            <a:endParaRPr lang="en-US"/>
          </a:p>
        </p:txBody>
      </p:sp>
      <p:sp>
        <p:nvSpPr>
          <p:cNvPr id="18" name="Slide Number Placeholder 17"/>
          <p:cNvSpPr>
            <a:spLocks noGrp="1"/>
          </p:cNvSpPr>
          <p:nvPr>
            <p:ph type="sldNum" sz="quarter" idx="11"/>
          </p:nvPr>
        </p:nvSpPr>
        <p:spPr/>
        <p:txBody>
          <a:bodyPr rtlCol="0"/>
          <a:lstStyle/>
          <a:p>
            <a:fld id="{7F73A06E-BD5C-430E-B370-732E28514ACE}"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E057B7F-5266-412C-95C9-C8A42690E936}" type="datetimeFigureOut">
              <a:rPr lang="en-US" smtClean="0"/>
              <a:pPr/>
              <a:t>2/17/2021</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F73A06E-BD5C-430E-B370-732E28514AC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0"/>
            <a:ext cx="7467600" cy="2571328"/>
          </a:xfrm>
        </p:spPr>
        <p:txBody>
          <a:bodyPr>
            <a:noAutofit/>
          </a:bodyPr>
          <a:lstStyle/>
          <a:p>
            <a:pPr algn="ctr"/>
            <a:r>
              <a:rPr lang="ro-RO" sz="5000" b="1" dirty="0">
                <a:solidFill>
                  <a:schemeClr val="tx1"/>
                </a:solidFill>
              </a:rPr>
              <a:t>Parteneriat </a:t>
            </a:r>
            <a:r>
              <a:rPr lang="ro-RO" sz="5000" b="1" dirty="0" smtClean="0">
                <a:solidFill>
                  <a:schemeClr val="tx1"/>
                </a:solidFill>
              </a:rPr>
              <a:t>educațional </a:t>
            </a:r>
            <a:r>
              <a:rPr lang="ro-RO" sz="5000" b="1" dirty="0">
                <a:solidFill>
                  <a:schemeClr val="tx1"/>
                </a:solidFill>
              </a:rPr>
              <a:t>cu Liceul Bel Air din Belleville</a:t>
            </a:r>
            <a:r>
              <a:rPr lang="ro-RO" sz="5000" b="1" dirty="0" smtClean="0">
                <a:solidFill>
                  <a:schemeClr val="tx1"/>
                </a:solidFill>
              </a:rPr>
              <a:t>,</a:t>
            </a:r>
            <a:r>
              <a:rPr lang="fr-FR" sz="5000" b="1" dirty="0" smtClean="0">
                <a:solidFill>
                  <a:schemeClr val="tx1"/>
                </a:solidFill>
              </a:rPr>
              <a:t> </a:t>
            </a:r>
            <a:r>
              <a:rPr lang="ro-RO" sz="5400" dirty="0" smtClean="0">
                <a:solidFill>
                  <a:schemeClr val="tx1"/>
                </a:solidFill>
              </a:rPr>
              <a:t>regiunea Auvergne-Rhône-Alpes</a:t>
            </a:r>
            <a:r>
              <a:rPr lang="fr-FR" sz="5400" dirty="0" smtClean="0">
                <a:solidFill>
                  <a:schemeClr val="tx1"/>
                </a:solidFill>
              </a:rPr>
              <a:t>,</a:t>
            </a:r>
            <a:r>
              <a:rPr lang="ro-RO" sz="5000" b="1" dirty="0" smtClean="0">
                <a:solidFill>
                  <a:schemeClr val="tx1"/>
                </a:solidFill>
              </a:rPr>
              <a:t> </a:t>
            </a:r>
            <a:r>
              <a:rPr lang="ro-RO" sz="5000" b="1" dirty="0">
                <a:solidFill>
                  <a:schemeClr val="tx1"/>
                </a:solidFill>
              </a:rPr>
              <a:t>FranȚa</a:t>
            </a:r>
            <a:r>
              <a:rPr lang="en-US" sz="5000" b="1" dirty="0">
                <a:solidFill>
                  <a:schemeClr val="tx1"/>
                </a:solidFill>
              </a:rPr>
              <a:t/>
            </a:r>
            <a:br>
              <a:rPr lang="en-US" sz="5000" b="1" dirty="0">
                <a:solidFill>
                  <a:schemeClr val="tx1"/>
                </a:solidFill>
              </a:rPr>
            </a:br>
            <a:endParaRPr lang="en-US" sz="5000" b="1" dirty="0">
              <a:solidFill>
                <a:schemeClr val="tx1"/>
              </a:solidFill>
            </a:endParaRPr>
          </a:p>
        </p:txBody>
      </p:sp>
    </p:spTree>
    <p:extLst>
      <p:ext uri="{BB962C8B-B14F-4D97-AF65-F5344CB8AC3E}">
        <p14:creationId xmlns="" xmlns:p14="http://schemas.microsoft.com/office/powerpoint/2010/main" val="3205856898"/>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46630"/>
            <a:ext cx="8486804" cy="3000821"/>
          </a:xfrm>
          <a:prstGeom prst="rect">
            <a:avLst/>
          </a:prstGeom>
        </p:spPr>
        <p:txBody>
          <a:bodyPr wrap="square">
            <a:spAutoFit/>
          </a:bodyPr>
          <a:lstStyle/>
          <a:p>
            <a:pPr lvl="0" fontAlgn="base">
              <a:spcBef>
                <a:spcPct val="0"/>
              </a:spcBef>
              <a:spcAft>
                <a:spcPct val="0"/>
              </a:spcAft>
            </a:pPr>
            <a:r>
              <a:rPr kumimoji="0" lang="ro-RO" sz="3500" b="1" i="0" u="none" strike="noStrike" cap="none" normalizeH="0" baseline="0" dirty="0" smtClean="0">
                <a:ln>
                  <a:noFill/>
                </a:ln>
                <a:solidFill>
                  <a:srgbClr val="00B0F0"/>
                </a:solidFill>
                <a:effectLst/>
                <a:latin typeface="Times New Roman" pitchFamily="18" charset="0"/>
                <a:ea typeface="Calibri" pitchFamily="34" charset="0"/>
                <a:cs typeface="Times New Roman" pitchFamily="18" charset="0"/>
              </a:rPr>
              <a:t>Rezultate calitative:</a:t>
            </a:r>
            <a:endParaRPr kumimoji="0" lang="en-US" sz="3500" b="0" i="0" u="none" strike="noStrike" cap="none" normalizeH="0" baseline="0" dirty="0" smtClean="0">
              <a:ln>
                <a:noFill/>
              </a:ln>
              <a:solidFill>
                <a:srgbClr val="00B0F0"/>
              </a:solidFill>
              <a:effectLst/>
              <a:latin typeface="Arial" pitchFamily="34" charset="0"/>
              <a:cs typeface="Arial" pitchFamily="34" charset="0"/>
            </a:endParaRPr>
          </a:p>
          <a:p>
            <a:pPr marL="342900" lvl="0" indent="-342900" algn="just" eaLnBrk="0" fontAlgn="base" hangingPunct="0">
              <a:spcBef>
                <a:spcPct val="0"/>
              </a:spcBef>
              <a:spcAft>
                <a:spcPct val="0"/>
              </a:spcAft>
              <a:buFont typeface="Arial" pitchFamily="34" charset="0"/>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ameliorarea competenţelor de comunicare </a:t>
            </a:r>
            <a:r>
              <a:rPr kumimoji="0" lang="ro-RO" sz="2200" b="0" i="0" u="none" strike="noStrike" cap="none" normalizeH="0" baseline="0" dirty="0" smtClean="0">
                <a:ln>
                  <a:noFill/>
                </a:ln>
                <a:solidFill>
                  <a:schemeClr val="tx1"/>
                </a:solidFill>
                <a:effectLst/>
                <a:latin typeface="Times New Roman"/>
                <a:ea typeface="Calibri" pitchFamily="34" charset="0"/>
                <a:cs typeface="Times New Roman"/>
              </a:rPr>
              <a:t>î</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limba </a:t>
            </a:r>
            <a:r>
              <a:rPr lang="ro-RO" sz="2200" dirty="0" smtClean="0">
                <a:latin typeface="Times New Roman" pitchFamily="18" charset="0"/>
                <a:ea typeface="Calibri" pitchFamily="34" charset="0"/>
                <a:cs typeface="Times New Roman" pitchFamily="18" charset="0"/>
              </a:rPr>
              <a:t>francezã ş</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creşterea motivaţiei pentru studiul acesteia la elevii participanţi;</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a:p>
            <a:pPr marL="342900" lvl="0" indent="-342900" algn="just" eaLnBrk="0" fontAlgn="base" hangingPunct="0">
              <a:spcBef>
                <a:spcPct val="0"/>
              </a:spcBef>
              <a:spcAft>
                <a:spcPct val="0"/>
              </a:spcAft>
              <a:buFont typeface="Arial" pitchFamily="34" charset="0"/>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dezvoltarea conştiinţe</a:t>
            </a:r>
            <a:r>
              <a:rPr kumimoji="0" lang="fr-F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interculturale ;</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a:p>
            <a:pPr marL="342900" lvl="0" indent="-342900" algn="just" eaLnBrk="0" fontAlgn="base" hangingPunct="0">
              <a:spcBef>
                <a:spcPct val="0"/>
              </a:spcBef>
              <a:spcAft>
                <a:spcPct val="0"/>
              </a:spcAft>
              <a:buFont typeface="Arial" pitchFamily="34" charset="0"/>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legarea de prietenii bazate pe comunicare, cooperare şi </a:t>
            </a:r>
            <a:r>
              <a:rPr lang="ro-RO" sz="2200" dirty="0" smtClean="0">
                <a:latin typeface="Times New Roman" pitchFamily="18" charset="0"/>
                <a:ea typeface="Calibri" pitchFamily="34" charset="0"/>
                <a:cs typeface="Times New Roman" pitchFamily="18" charset="0"/>
              </a:rPr>
              <a:t>î</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ntelegerea diferenţei celuilalt; </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a:p>
            <a:pPr marL="342900" lvl="0" indent="-342900" algn="just" eaLnBrk="0" fontAlgn="base" hangingPunct="0">
              <a:spcBef>
                <a:spcPct val="0"/>
              </a:spcBef>
              <a:spcAft>
                <a:spcPct val="0"/>
              </a:spcAft>
              <a:buFont typeface="Arial" pitchFamily="34" charset="0"/>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proiectul este unul dintre motivele pentru care elevii de clasa a VIII-a aleg </a:t>
            </a:r>
            <a:r>
              <a:rPr lang="ro-RO" sz="2200" dirty="0" smtClean="0">
                <a:latin typeface="Times New Roman" pitchFamily="18" charset="0"/>
                <a:ea typeface="Calibri" pitchFamily="34" charset="0"/>
                <a:cs typeface="Times New Roman" pitchFamily="18" charset="0"/>
              </a:rPr>
              <a:t>secţia bilingvã francofonã </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C.N.M.E. </a:t>
            </a:r>
            <a:endParaRPr kumimoji="0" lang="ro-RO"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290014" y="3429000"/>
            <a:ext cx="8173871" cy="3139321"/>
          </a:xfrm>
          <a:prstGeom prst="rect">
            <a:avLst/>
          </a:prstGeom>
        </p:spPr>
        <p:txBody>
          <a:bodyPr wrap="square">
            <a:spAutoFit/>
          </a:bodyPr>
          <a:lstStyle/>
          <a:p>
            <a:pPr lvl="0" fontAlgn="base">
              <a:spcBef>
                <a:spcPct val="0"/>
              </a:spcBef>
              <a:spcAft>
                <a:spcPct val="0"/>
              </a:spcAft>
            </a:pPr>
            <a:r>
              <a:rPr kumimoji="0" lang="ro-RO" sz="2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Num</a:t>
            </a:r>
            <a:r>
              <a:rPr lang="ro-RO" sz="2200" dirty="0" smtClean="0">
                <a:latin typeface="Times New Roman" pitchFamily="18" charset="0"/>
                <a:ea typeface="Calibri" pitchFamily="34" charset="0"/>
                <a:cs typeface="Times New Roman" pitchFamily="18" charset="0"/>
              </a:rPr>
              <a:t>ã</a:t>
            </a:r>
            <a:r>
              <a:rPr kumimoji="0" lang="ro-RO" sz="2200" b="1"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r de participanţi (beneficiari direcţi şi indirecţi):</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a:p>
            <a:pPr marL="342900" lvl="0" indent="-342900" algn="just" eaLnBrk="0" fontAlgn="base" hangingPunct="0">
              <a:spcBef>
                <a:spcPct val="0"/>
              </a:spcBef>
              <a:spcAft>
                <a:spcPct val="0"/>
              </a:spcAft>
              <a:buFont typeface="Arial" pitchFamily="34" charset="0"/>
              <a:buChar char="•"/>
            </a:pPr>
            <a:r>
              <a:rPr lang="ro-RO" sz="2200" b="1" dirty="0" smtClean="0">
                <a:latin typeface="Calibri" pitchFamily="34" charset="0"/>
                <a:ea typeface="Times New Roman" pitchFamily="18" charset="0"/>
                <a:cs typeface="Times New Roman" pitchFamily="18" charset="0"/>
              </a:rPr>
              <a:t> </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peste 120 de elevi de la secţia bilingv</a:t>
            </a:r>
            <a:r>
              <a:rPr lang="ro-RO" sz="2200" dirty="0" smtClean="0">
                <a:latin typeface="Times New Roman" pitchFamily="18" charset="0"/>
                <a:ea typeface="Calibri" pitchFamily="34" charset="0"/>
                <a:cs typeface="Times New Roman" pitchFamily="18" charset="0"/>
              </a:rPr>
              <a:t>ã</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francofon</a:t>
            </a:r>
            <a:r>
              <a:rPr lang="ro-RO" sz="2200" dirty="0" smtClean="0">
                <a:latin typeface="Times New Roman" pitchFamily="18" charset="0"/>
                <a:ea typeface="Calibri" pitchFamily="34" charset="0"/>
                <a:cs typeface="Times New Roman" pitchFamily="18" charset="0"/>
              </a:rPr>
              <a:t>ã</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şi de la celelalte profiluri de la Colegiul Naţional</a:t>
            </a:r>
            <a:r>
              <a:rPr kumimoji="0" lang="fr-FR"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fr-FR"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Mihai Eminescu</a:t>
            </a:r>
            <a:r>
              <a:rPr kumimoji="0" lang="fr-FR"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a:p>
            <a:pPr marL="342900" lvl="0" indent="-342900" algn="just" eaLnBrk="0" fontAlgn="base" hangingPunct="0">
              <a:spcBef>
                <a:spcPct val="0"/>
              </a:spcBef>
              <a:spcAft>
                <a:spcPct val="0"/>
              </a:spcAft>
              <a:buFont typeface="Arial" pitchFamily="34" charset="0"/>
              <a:buChar char="•"/>
            </a:pPr>
            <a:r>
              <a:rPr lang="ro-RO" sz="2200" dirty="0">
                <a:latin typeface="Calibri" pitchFamily="34" charset="0"/>
                <a:ea typeface="Times New Roman" pitchFamily="18" charset="0"/>
                <a:cs typeface="Times New Roman" pitchFamily="18" charset="0"/>
              </a:rPr>
              <a:t> </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20 de cadre didactice (participante la activit</a:t>
            </a:r>
            <a:r>
              <a:rPr lang="ro-RO" sz="2200" dirty="0" smtClean="0">
                <a:latin typeface="Times New Roman" pitchFamily="18" charset="0"/>
                <a:ea typeface="Calibri" pitchFamily="34" charset="0"/>
                <a:cs typeface="Times New Roman" pitchFamily="18" charset="0"/>
              </a:rPr>
              <a:t>ãţ</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ile din C.N.M.E.);</a:t>
            </a:r>
            <a:endParaRPr kumimoji="0" lang="en-US" sz="2200" b="0" i="0" u="none" strike="noStrike" cap="none" normalizeH="0" baseline="0" dirty="0" smtClean="0">
              <a:ln>
                <a:noFill/>
              </a:ln>
              <a:solidFill>
                <a:schemeClr val="tx1"/>
              </a:solidFill>
              <a:effectLst/>
              <a:latin typeface="Arial" pitchFamily="34" charset="0"/>
              <a:cs typeface="Arial" pitchFamily="34" charset="0"/>
            </a:endParaRPr>
          </a:p>
          <a:p>
            <a:pPr marL="342900" lvl="0" indent="-342900" algn="just" eaLnBrk="0" fontAlgn="base" hangingPunct="0">
              <a:spcBef>
                <a:spcPct val="0"/>
              </a:spcBef>
              <a:spcAft>
                <a:spcPct val="0"/>
              </a:spcAft>
              <a:buFont typeface="Arial" pitchFamily="34" charset="0"/>
              <a:buChar char="•"/>
            </a:pPr>
            <a:r>
              <a:rPr lang="ro-RO" sz="2200" dirty="0">
                <a:latin typeface="Calibri" pitchFamily="34" charset="0"/>
                <a:ea typeface="Times New Roman" pitchFamily="18" charset="0"/>
                <a:cs typeface="Times New Roman" pitchFamily="18" charset="0"/>
              </a:rPr>
              <a:t> </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reprezentanta instituţiei partenere (Centrul Cultural Francofon Buzãu</a:t>
            </a:r>
            <a:r>
              <a:rPr kumimoji="0" lang="ro-RO"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t>
            </a:r>
            <a:endParaRPr kumimoji="0" lang="fr-FR" sz="2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342900" lvl="0" indent="-342900" algn="just" eaLnBrk="0" fontAlgn="base" hangingPunct="0">
              <a:spcBef>
                <a:spcPct val="0"/>
              </a:spcBef>
              <a:spcAft>
                <a:spcPct val="0"/>
              </a:spcAft>
              <a:buFont typeface="Arial" pitchFamily="34" charset="0"/>
              <a:buChar char="•"/>
            </a:pPr>
            <a:endParaRPr lang="fr-FR" sz="2200" dirty="0" smtClean="0">
              <a:latin typeface="Calibri" pitchFamily="34" charset="0"/>
              <a:cs typeface="Times New Roman" pitchFamily="18" charset="0"/>
            </a:endParaRPr>
          </a:p>
          <a:p>
            <a:pPr marL="342900" lvl="0" indent="-342900" algn="r" eaLnBrk="0" fontAlgn="base" hangingPunct="0">
              <a:spcBef>
                <a:spcPct val="0"/>
              </a:spcBef>
              <a:spcAft>
                <a:spcPct val="0"/>
              </a:spcAft>
              <a:buFont typeface="Arial" pitchFamily="34" charset="0"/>
              <a:buChar char="•"/>
            </a:pPr>
            <a:r>
              <a:rPr lang="ro-RO" sz="2200" dirty="0" smtClean="0">
                <a:solidFill>
                  <a:schemeClr val="accent1">
                    <a:lumMod val="60000"/>
                    <a:lumOff val="40000"/>
                  </a:schemeClr>
                </a:solidFill>
                <a:latin typeface="Calibri" pitchFamily="34" charset="0"/>
                <a:cs typeface="Times New Roman" pitchFamily="18" charset="0"/>
              </a:rPr>
              <a:t>Coordonator proiect,</a:t>
            </a:r>
          </a:p>
          <a:p>
            <a:pPr marL="342900" lvl="0" indent="-342900" algn="r" eaLnBrk="0" fontAlgn="base" hangingPunct="0">
              <a:spcBef>
                <a:spcPct val="0"/>
              </a:spcBef>
              <a:spcAft>
                <a:spcPct val="0"/>
              </a:spcAft>
              <a:buFont typeface="Arial" pitchFamily="34" charset="0"/>
              <a:buChar char="•"/>
            </a:pPr>
            <a:r>
              <a:rPr kumimoji="0" lang="ro-RO" sz="2200" b="0" i="0" u="none" strike="noStrike" cap="none" normalizeH="0" baseline="0" dirty="0" smtClean="0">
                <a:ln>
                  <a:noFill/>
                </a:ln>
                <a:solidFill>
                  <a:schemeClr val="accent1">
                    <a:lumMod val="60000"/>
                    <a:lumOff val="40000"/>
                  </a:schemeClr>
                </a:solidFill>
                <a:effectLst/>
                <a:latin typeface="Calibri" pitchFamily="34" charset="0"/>
                <a:cs typeface="Times New Roman" pitchFamily="18" charset="0"/>
              </a:rPr>
              <a:t>Prof. Florentina-Larisa Dobre</a:t>
            </a:r>
            <a:endParaRPr kumimoji="0" lang="ro-RO" sz="2200" b="0" i="0" u="none" strike="noStrike" cap="none" normalizeH="0" baseline="0" dirty="0" smtClean="0">
              <a:ln>
                <a:noFill/>
              </a:ln>
              <a:solidFill>
                <a:schemeClr val="accent1">
                  <a:lumMod val="60000"/>
                  <a:lumOff val="40000"/>
                </a:schemeClr>
              </a:solidFill>
              <a:effectLst/>
              <a:latin typeface="Arial" pitchFamily="34" charset="0"/>
              <a:cs typeface="Arial" pitchFamily="34" charset="0"/>
            </a:endParaRPr>
          </a:p>
        </p:txBody>
      </p:sp>
    </p:spTree>
    <p:extLst>
      <p:ext uri="{BB962C8B-B14F-4D97-AF65-F5344CB8AC3E}">
        <p14:creationId xmlns="" xmlns:p14="http://schemas.microsoft.com/office/powerpoint/2010/main" val="827260788"/>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10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10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10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10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1000"/>
                                        <p:tgtEl>
                                          <p:spTgt spid="4">
                                            <p:txEl>
                                              <p:pRg st="4" end="4"/>
                                            </p:txEl>
                                          </p:spTgt>
                                        </p:tgtEl>
                                      </p:cBhvr>
                                    </p:animEffect>
                                  </p:childTnLst>
                                </p:cTn>
                              </p:par>
                            </p:childTnLst>
                          </p:cTn>
                        </p:par>
                        <p:par>
                          <p:cTn id="20" fill="hold">
                            <p:stCondLst>
                              <p:cond delay="1000"/>
                            </p:stCondLst>
                            <p:childTnLst>
                              <p:par>
                                <p:cTn id="21" presetID="45" presetClass="entr" presetSubtype="0" fill="hold" nodeType="after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Effect transition="in" filter="fade">
                                      <p:cBhvr>
                                        <p:cTn id="23" dur="2000"/>
                                        <p:tgtEl>
                                          <p:spTgt spid="5">
                                            <p:txEl>
                                              <p:pRg st="0" end="0"/>
                                            </p:txEl>
                                          </p:spTgt>
                                        </p:tgtEl>
                                      </p:cBhvr>
                                    </p:animEffect>
                                    <p:anim calcmode="lin" valueType="num">
                                      <p:cBhvr>
                                        <p:cTn id="24" dur="2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25" dur="2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par>
                          <p:cTn id="26" fill="hold">
                            <p:stCondLst>
                              <p:cond delay="3000"/>
                            </p:stCondLst>
                            <p:childTnLst>
                              <p:par>
                                <p:cTn id="27" presetID="45" presetClass="entr" presetSubtype="0" fill="hold" nodeType="after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fade">
                                      <p:cBhvr>
                                        <p:cTn id="29" dur="2000"/>
                                        <p:tgtEl>
                                          <p:spTgt spid="5">
                                            <p:txEl>
                                              <p:pRg st="1" end="1"/>
                                            </p:txEl>
                                          </p:spTgt>
                                        </p:tgtEl>
                                      </p:cBhvr>
                                    </p:animEffect>
                                    <p:anim calcmode="lin" valueType="num">
                                      <p:cBhvr>
                                        <p:cTn id="30" dur="2000" fill="hold"/>
                                        <p:tgtEl>
                                          <p:spTgt spid="5">
                                            <p:txEl>
                                              <p:pRg st="1" end="1"/>
                                            </p:txEl>
                                          </p:spTgt>
                                        </p:tgtEl>
                                        <p:attrNameLst>
                                          <p:attrName>ppt_w</p:attrName>
                                        </p:attrNameLst>
                                      </p:cBhvr>
                                      <p:tavLst>
                                        <p:tav tm="0" fmla="#ppt_w*sin(2.5*pi*$)">
                                          <p:val>
                                            <p:fltVal val="0"/>
                                          </p:val>
                                        </p:tav>
                                        <p:tav tm="100000">
                                          <p:val>
                                            <p:fltVal val="1"/>
                                          </p:val>
                                        </p:tav>
                                      </p:tavLst>
                                    </p:anim>
                                    <p:anim calcmode="lin" valueType="num">
                                      <p:cBhvr>
                                        <p:cTn id="31" dur="2000" fill="hold"/>
                                        <p:tgtEl>
                                          <p:spTgt spid="5">
                                            <p:txEl>
                                              <p:pRg st="1" end="1"/>
                                            </p:txEl>
                                          </p:spTgt>
                                        </p:tgtEl>
                                        <p:attrNameLst>
                                          <p:attrName>ppt_h</p:attrName>
                                        </p:attrNameLst>
                                      </p:cBhvr>
                                      <p:tavLst>
                                        <p:tav tm="0">
                                          <p:val>
                                            <p:strVal val="#ppt_h"/>
                                          </p:val>
                                        </p:tav>
                                        <p:tav tm="100000">
                                          <p:val>
                                            <p:strVal val="#ppt_h"/>
                                          </p:val>
                                        </p:tav>
                                      </p:tavLst>
                                    </p:anim>
                                  </p:childTnLst>
                                </p:cTn>
                              </p:par>
                            </p:childTnLst>
                          </p:cTn>
                        </p:par>
                        <p:par>
                          <p:cTn id="32" fill="hold">
                            <p:stCondLst>
                              <p:cond delay="5000"/>
                            </p:stCondLst>
                            <p:childTnLst>
                              <p:par>
                                <p:cTn id="33" presetID="45" presetClass="entr" presetSubtype="0" fill="hold" nodeType="after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2000"/>
                                        <p:tgtEl>
                                          <p:spTgt spid="5">
                                            <p:txEl>
                                              <p:pRg st="2" end="2"/>
                                            </p:txEl>
                                          </p:spTgt>
                                        </p:tgtEl>
                                      </p:cBhvr>
                                    </p:animEffect>
                                    <p:anim calcmode="lin" valueType="num">
                                      <p:cBhvr>
                                        <p:cTn id="36" dur="2000" fill="hold"/>
                                        <p:tgtEl>
                                          <p:spTgt spid="5">
                                            <p:txEl>
                                              <p:pRg st="2" end="2"/>
                                            </p:txEl>
                                          </p:spTgt>
                                        </p:tgtEl>
                                        <p:attrNameLst>
                                          <p:attrName>ppt_w</p:attrName>
                                        </p:attrNameLst>
                                      </p:cBhvr>
                                      <p:tavLst>
                                        <p:tav tm="0" fmla="#ppt_w*sin(2.5*pi*$)">
                                          <p:val>
                                            <p:fltVal val="0"/>
                                          </p:val>
                                        </p:tav>
                                        <p:tav tm="100000">
                                          <p:val>
                                            <p:fltVal val="1"/>
                                          </p:val>
                                        </p:tav>
                                      </p:tavLst>
                                    </p:anim>
                                    <p:anim calcmode="lin" valueType="num">
                                      <p:cBhvr>
                                        <p:cTn id="37" dur="2000" fill="hold"/>
                                        <p:tgtEl>
                                          <p:spTgt spid="5">
                                            <p:txEl>
                                              <p:pRg st="2" end="2"/>
                                            </p:txEl>
                                          </p:spTgt>
                                        </p:tgtEl>
                                        <p:attrNameLst>
                                          <p:attrName>ppt_h</p:attrName>
                                        </p:attrNameLst>
                                      </p:cBhvr>
                                      <p:tavLst>
                                        <p:tav tm="0">
                                          <p:val>
                                            <p:strVal val="#ppt_h"/>
                                          </p:val>
                                        </p:tav>
                                        <p:tav tm="100000">
                                          <p:val>
                                            <p:strVal val="#ppt_h"/>
                                          </p:val>
                                        </p:tav>
                                      </p:tavLst>
                                    </p:anim>
                                  </p:childTnLst>
                                </p:cTn>
                              </p:par>
                            </p:childTnLst>
                          </p:cTn>
                        </p:par>
                        <p:par>
                          <p:cTn id="38" fill="hold">
                            <p:stCondLst>
                              <p:cond delay="7000"/>
                            </p:stCondLst>
                            <p:childTnLst>
                              <p:par>
                                <p:cTn id="39" presetID="45" presetClass="entr" presetSubtype="0" fill="hold" nodeType="afterEffect">
                                  <p:stCondLst>
                                    <p:cond delay="0"/>
                                  </p:stCondLst>
                                  <p:childTnLst>
                                    <p:set>
                                      <p:cBhvr>
                                        <p:cTn id="40" dur="1" fill="hold">
                                          <p:stCondLst>
                                            <p:cond delay="0"/>
                                          </p:stCondLst>
                                        </p:cTn>
                                        <p:tgtEl>
                                          <p:spTgt spid="5">
                                            <p:txEl>
                                              <p:pRg st="3" end="3"/>
                                            </p:txEl>
                                          </p:spTgt>
                                        </p:tgtEl>
                                        <p:attrNameLst>
                                          <p:attrName>style.visibility</p:attrName>
                                        </p:attrNameLst>
                                      </p:cBhvr>
                                      <p:to>
                                        <p:strVal val="visible"/>
                                      </p:to>
                                    </p:set>
                                    <p:animEffect transition="in" filter="fade">
                                      <p:cBhvr>
                                        <p:cTn id="41" dur="2000"/>
                                        <p:tgtEl>
                                          <p:spTgt spid="5">
                                            <p:txEl>
                                              <p:pRg st="3" end="3"/>
                                            </p:txEl>
                                          </p:spTgt>
                                        </p:tgtEl>
                                      </p:cBhvr>
                                    </p:animEffect>
                                    <p:anim calcmode="lin" valueType="num">
                                      <p:cBhvr>
                                        <p:cTn id="42" dur="2000" fill="hold"/>
                                        <p:tgtEl>
                                          <p:spTgt spid="5">
                                            <p:txEl>
                                              <p:pRg st="3" end="3"/>
                                            </p:txEl>
                                          </p:spTgt>
                                        </p:tgtEl>
                                        <p:attrNameLst>
                                          <p:attrName>ppt_w</p:attrName>
                                        </p:attrNameLst>
                                      </p:cBhvr>
                                      <p:tavLst>
                                        <p:tav tm="0" fmla="#ppt_w*sin(2.5*pi*$)">
                                          <p:val>
                                            <p:fltVal val="0"/>
                                          </p:val>
                                        </p:tav>
                                        <p:tav tm="100000">
                                          <p:val>
                                            <p:fltVal val="1"/>
                                          </p:val>
                                        </p:tav>
                                      </p:tavLst>
                                    </p:anim>
                                    <p:anim calcmode="lin" valueType="num">
                                      <p:cBhvr>
                                        <p:cTn id="43" dur="2000" fill="hold"/>
                                        <p:tgtEl>
                                          <p:spTgt spid="5">
                                            <p:txEl>
                                              <p:pRg st="3" end="3"/>
                                            </p:txEl>
                                          </p:spTgt>
                                        </p:tgtEl>
                                        <p:attrNameLst>
                                          <p:attrName>ppt_h</p:attrName>
                                        </p:attrNameLst>
                                      </p:cBhvr>
                                      <p:tavLst>
                                        <p:tav tm="0">
                                          <p:val>
                                            <p:strVal val="#ppt_h"/>
                                          </p:val>
                                        </p:tav>
                                        <p:tav tm="100000">
                                          <p:val>
                                            <p:strVal val="#ppt_h"/>
                                          </p:val>
                                        </p:tav>
                                      </p:tavLst>
                                    </p:anim>
                                  </p:childTnLst>
                                </p:cTn>
                              </p:par>
                            </p:childTnLst>
                          </p:cTn>
                        </p:par>
                        <p:par>
                          <p:cTn id="44" fill="hold">
                            <p:stCondLst>
                              <p:cond delay="9000"/>
                            </p:stCondLst>
                            <p:childTnLst>
                              <p:par>
                                <p:cTn id="45" presetID="45" presetClass="entr" presetSubtype="0" fill="hold" nodeType="after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fade">
                                      <p:cBhvr>
                                        <p:cTn id="47" dur="2000"/>
                                        <p:tgtEl>
                                          <p:spTgt spid="5">
                                            <p:txEl>
                                              <p:pRg st="5" end="5"/>
                                            </p:txEl>
                                          </p:spTgt>
                                        </p:tgtEl>
                                      </p:cBhvr>
                                    </p:animEffect>
                                    <p:anim calcmode="lin" valueType="num">
                                      <p:cBhvr>
                                        <p:cTn id="48" dur="2000" fill="hold"/>
                                        <p:tgtEl>
                                          <p:spTgt spid="5">
                                            <p:txEl>
                                              <p:pRg st="5" end="5"/>
                                            </p:txEl>
                                          </p:spTgt>
                                        </p:tgtEl>
                                        <p:attrNameLst>
                                          <p:attrName>ppt_w</p:attrName>
                                        </p:attrNameLst>
                                      </p:cBhvr>
                                      <p:tavLst>
                                        <p:tav tm="0" fmla="#ppt_w*sin(2.5*pi*$)">
                                          <p:val>
                                            <p:fltVal val="0"/>
                                          </p:val>
                                        </p:tav>
                                        <p:tav tm="100000">
                                          <p:val>
                                            <p:fltVal val="1"/>
                                          </p:val>
                                        </p:tav>
                                      </p:tavLst>
                                    </p:anim>
                                    <p:anim calcmode="lin" valueType="num">
                                      <p:cBhvr>
                                        <p:cTn id="49" dur="2000" fill="hold"/>
                                        <p:tgtEl>
                                          <p:spTgt spid="5">
                                            <p:txEl>
                                              <p:pRg st="5" end="5"/>
                                            </p:txEl>
                                          </p:spTgt>
                                        </p:tgtEl>
                                        <p:attrNameLst>
                                          <p:attrName>ppt_h</p:attrName>
                                        </p:attrNameLst>
                                      </p:cBhvr>
                                      <p:tavLst>
                                        <p:tav tm="0">
                                          <p:val>
                                            <p:strVal val="#ppt_h"/>
                                          </p:val>
                                        </p:tav>
                                        <p:tav tm="100000">
                                          <p:val>
                                            <p:strVal val="#ppt_h"/>
                                          </p:val>
                                        </p:tav>
                                      </p:tavLst>
                                    </p:anim>
                                  </p:childTnLst>
                                </p:cTn>
                              </p:par>
                            </p:childTnLst>
                          </p:cTn>
                        </p:par>
                        <p:par>
                          <p:cTn id="50" fill="hold">
                            <p:stCondLst>
                              <p:cond delay="11000"/>
                            </p:stCondLst>
                            <p:childTnLst>
                              <p:par>
                                <p:cTn id="51" presetID="45" presetClass="entr" presetSubtype="0" fill="hold" nodeType="afterEffect">
                                  <p:stCondLst>
                                    <p:cond delay="0"/>
                                  </p:stCondLst>
                                  <p:childTnLst>
                                    <p:set>
                                      <p:cBhvr>
                                        <p:cTn id="52" dur="1" fill="hold">
                                          <p:stCondLst>
                                            <p:cond delay="0"/>
                                          </p:stCondLst>
                                        </p:cTn>
                                        <p:tgtEl>
                                          <p:spTgt spid="5">
                                            <p:txEl>
                                              <p:pRg st="6" end="6"/>
                                            </p:txEl>
                                          </p:spTgt>
                                        </p:tgtEl>
                                        <p:attrNameLst>
                                          <p:attrName>style.visibility</p:attrName>
                                        </p:attrNameLst>
                                      </p:cBhvr>
                                      <p:to>
                                        <p:strVal val="visible"/>
                                      </p:to>
                                    </p:set>
                                    <p:animEffect transition="in" filter="fade">
                                      <p:cBhvr>
                                        <p:cTn id="53" dur="2000"/>
                                        <p:tgtEl>
                                          <p:spTgt spid="5">
                                            <p:txEl>
                                              <p:pRg st="6" end="6"/>
                                            </p:txEl>
                                          </p:spTgt>
                                        </p:tgtEl>
                                      </p:cBhvr>
                                    </p:animEffect>
                                    <p:anim calcmode="lin" valueType="num">
                                      <p:cBhvr>
                                        <p:cTn id="54" dur="2000" fill="hold"/>
                                        <p:tgtEl>
                                          <p:spTgt spid="5">
                                            <p:txEl>
                                              <p:pRg st="6" end="6"/>
                                            </p:txEl>
                                          </p:spTgt>
                                        </p:tgtEl>
                                        <p:attrNameLst>
                                          <p:attrName>ppt_w</p:attrName>
                                        </p:attrNameLst>
                                      </p:cBhvr>
                                      <p:tavLst>
                                        <p:tav tm="0" fmla="#ppt_w*sin(2.5*pi*$)">
                                          <p:val>
                                            <p:fltVal val="0"/>
                                          </p:val>
                                        </p:tav>
                                        <p:tav tm="100000">
                                          <p:val>
                                            <p:fltVal val="1"/>
                                          </p:val>
                                        </p:tav>
                                      </p:tavLst>
                                    </p:anim>
                                    <p:anim calcmode="lin" valueType="num">
                                      <p:cBhvr>
                                        <p:cTn id="55" dur="2000" fill="hold"/>
                                        <p:tgtEl>
                                          <p:spTgt spid="5">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476672"/>
            <a:ext cx="8075240" cy="5997280"/>
          </a:xfrm>
        </p:spPr>
        <p:txBody>
          <a:bodyPr>
            <a:normAutofit fontScale="85000" lnSpcReduction="10000"/>
          </a:bodyPr>
          <a:lstStyle/>
          <a:p>
            <a:pPr algn="just"/>
            <a:r>
              <a:rPr lang="fr-FR" dirty="0" smtClean="0"/>
              <a:t>          </a:t>
            </a:r>
            <a:r>
              <a:rPr lang="ro-RO" dirty="0" smtClean="0"/>
              <a:t>Din 2011, catedra de limba francezã a Colegiului Naţional « Mihai Eminescu » Buzãu are un parteneriat educaţional cu Liceul Bel Air din Belleville, regiunea Auvergne-Rhône-Alpes, Franţa. Al treilea partener este Centrul Cultural Francofon Buzãu.</a:t>
            </a:r>
            <a:endParaRPr lang="fr-FR" dirty="0" smtClean="0"/>
          </a:p>
          <a:p>
            <a:pPr algn="just"/>
            <a:r>
              <a:rPr lang="ro-RO" dirty="0" smtClean="0"/>
              <a:t>	Este un parteneriat de schimb şcolar nefinanţat de vreun organism european. În fiecare an, în luna aprilie, elevii clasei a XIIa de la liceul francez au fost gãzduiţi de elevii romȃni şi au participat la activitãţile educative şi culturale desfãşurate în colegiul nostru. În luna mai, elevii romȃni au mers la Liceul Bel Air pentru a lua contact cu sistemul de învãţãmȃnt francez şi cultura şi civilizaţia francezã, prin activitãţile propuse de gazde.</a:t>
            </a:r>
          </a:p>
          <a:p>
            <a:pPr algn="just"/>
            <a:r>
              <a:rPr lang="ro-RO" dirty="0" smtClean="0"/>
              <a:t>	Coordonatorii proiectului sunt : prof. Dobre Florentina-Larisa (Colegiul Naţional « Mihai Eminescu »), prof. Sylvie Muzard (Liceul Bel Air), prof. Pleşea Maria Monalisa (Centrul Cultural Francofon).</a:t>
            </a:r>
            <a:endParaRPr lang="fr-FR" dirty="0" smtClean="0"/>
          </a:p>
          <a:p>
            <a:pPr algn="just"/>
            <a:r>
              <a:rPr lang="ro-RO" dirty="0" smtClean="0"/>
              <a:t>	Grupul țintă : elevii din Colegiul National « Mihai Eminescu » Buzãu (în special </a:t>
            </a:r>
            <a:r>
              <a:rPr lang="fr-FR" dirty="0" smtClean="0"/>
              <a:t> </a:t>
            </a:r>
            <a:r>
              <a:rPr lang="ro-RO" dirty="0" smtClean="0"/>
              <a:t>elevii claselor </a:t>
            </a:r>
            <a:r>
              <a:rPr lang="fr-FR" dirty="0" smtClean="0"/>
              <a:t> </a:t>
            </a:r>
            <a:r>
              <a:rPr lang="ro-RO" dirty="0" smtClean="0"/>
              <a:t>de francezã bilingv).</a:t>
            </a:r>
            <a:endParaRPr lang="fr-FR" dirty="0" smtClean="0"/>
          </a:p>
          <a:p>
            <a:pPr algn="just"/>
            <a:r>
              <a:rPr lang="ro-RO" dirty="0" smtClean="0"/>
              <a:t>	</a:t>
            </a:r>
            <a:endParaRPr lang="fr-FR" dirty="0" smtClean="0"/>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8382000" cy="6494085"/>
          </a:xfrm>
          <a:prstGeom prst="rect">
            <a:avLst/>
          </a:prstGeom>
        </p:spPr>
        <p:txBody>
          <a:bodyPr wrap="square">
            <a:spAutoFit/>
          </a:bodyPr>
          <a:lstStyle/>
          <a:p>
            <a:pPr lvl="0" fontAlgn="base">
              <a:spcBef>
                <a:spcPct val="0"/>
              </a:spcBef>
              <a:spcAft>
                <a:spcPct val="0"/>
              </a:spcAft>
            </a:pPr>
            <a:r>
              <a:rPr kumimoji="0" lang="ro-RO"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o-RO" sz="3200" b="1" i="0" u="none" strike="noStrike" cap="none" normalizeH="0" baseline="0" dirty="0" smtClean="0">
                <a:ln>
                  <a:noFill/>
                </a:ln>
                <a:solidFill>
                  <a:srgbClr val="00B0F0"/>
                </a:solidFill>
                <a:effectLst/>
                <a:latin typeface="Times New Roman" pitchFamily="18" charset="0"/>
                <a:ea typeface="Calibri" pitchFamily="34" charset="0"/>
                <a:cs typeface="Times New Roman" pitchFamily="18" charset="0"/>
              </a:rPr>
              <a:t>Obiective</a:t>
            </a:r>
            <a:r>
              <a:rPr kumimoji="0" lang="ro-RO" sz="3200" b="1" i="0" u="none" strike="noStrike" cap="none" normalizeH="0" baseline="0" dirty="0" smtClean="0">
                <a:ln>
                  <a:noFill/>
                </a:ln>
                <a:solidFill>
                  <a:srgbClr val="00B0F0"/>
                </a:solidFill>
                <a:effectLst/>
                <a:latin typeface="Calibri"/>
                <a:ea typeface="Calibri" pitchFamily="34" charset="0"/>
                <a:cs typeface="Times New Roman" pitchFamily="18" charset="0"/>
              </a:rPr>
              <a:t> </a:t>
            </a:r>
            <a:endParaRPr kumimoji="0" lang="ro-RO" sz="3200" b="1" i="0" u="none" strike="noStrike" cap="none" normalizeH="0" baseline="0" dirty="0" smtClean="0">
              <a:ln>
                <a:noFill/>
              </a:ln>
              <a:solidFill>
                <a:srgbClr val="00B0F0"/>
              </a:solidFill>
              <a:effectLst/>
              <a:latin typeface="Times New Roman" pitchFamily="18" charset="0"/>
              <a:ea typeface="Calibri" pitchFamily="34" charset="0"/>
              <a:cs typeface="Times New Roman" pitchFamily="18" charset="0"/>
            </a:endParaRPr>
          </a:p>
          <a:p>
            <a:pPr lvl="0" fontAlgn="base">
              <a:spcBef>
                <a:spcPct val="0"/>
              </a:spcBef>
              <a:spcAft>
                <a:spcPct val="0"/>
              </a:spcAf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342900" lvl="0" indent="-342900" eaLnBrk="0" fontAlgn="base" hangingPunct="0">
              <a:spcBef>
                <a:spcPct val="0"/>
              </a:spcBef>
              <a:spcAft>
                <a:spcPct val="0"/>
              </a:spcAft>
              <a:buFontTx/>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comunicarea </a:t>
            </a:r>
            <a:r>
              <a:rPr kumimoji="0" lang="ro-RO" sz="2200" b="0" i="0" u="none" strike="noStrike" cap="none" normalizeH="0" baseline="0" dirty="0" smtClean="0">
                <a:ln>
                  <a:noFill/>
                </a:ln>
                <a:solidFill>
                  <a:schemeClr val="tx1"/>
                </a:solidFill>
                <a:effectLst/>
                <a:latin typeface="Times New Roman"/>
                <a:ea typeface="Calibri" pitchFamily="34" charset="0"/>
                <a:cs typeface="Times New Roman"/>
              </a:rPr>
              <a:t>î</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limba francezã pe toatã durata proiectului ;</a:t>
            </a:r>
          </a:p>
          <a:p>
            <a:pPr marL="342900" lvl="0" indent="-342900" eaLnBrk="0" fontAlgn="base" hangingPunct="0">
              <a:spcBef>
                <a:spcPct val="0"/>
              </a:spcBef>
              <a:spcAft>
                <a:spcPct val="0"/>
              </a:spcAft>
              <a:buFontTx/>
              <a:buChar char="-"/>
            </a:pP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lvl="0" indent="-342900" eaLnBrk="0" fontAlgn="base" hangingPunct="0">
              <a:spcBef>
                <a:spcPct val="0"/>
              </a:spcBef>
              <a:spcAft>
                <a:spcPct val="0"/>
              </a:spcAft>
              <a:buFontTx/>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creşterea motivaţiei </a:t>
            </a:r>
            <a:r>
              <a:rPr lang="ro-RO" sz="2200" dirty="0" smtClean="0">
                <a:latin typeface="Times New Roman" pitchFamily="18" charset="0"/>
                <a:ea typeface="Calibri" pitchFamily="34" charset="0"/>
                <a:cs typeface="Times New Roman" pitchFamily="18" charset="0"/>
              </a:rPr>
              <a:t>învãţãrii </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limbii franceze (la elevii români) ;</a:t>
            </a:r>
          </a:p>
          <a:p>
            <a:pPr marL="342900" lvl="0" indent="-342900" eaLnBrk="0" fontAlgn="base" hangingPunct="0">
              <a:spcBef>
                <a:spcPct val="0"/>
              </a:spcBef>
              <a:spcAft>
                <a:spcPct val="0"/>
              </a:spcAft>
              <a:buFontTx/>
              <a:buChar char="-"/>
            </a:pP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lvl="0" indent="-342900" eaLnBrk="0" fontAlgn="base" hangingPunct="0">
              <a:spcBef>
                <a:spcPct val="0"/>
              </a:spcBef>
              <a:spcAft>
                <a:spcPct val="0"/>
              </a:spcAft>
              <a:buFontTx/>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descoperirea culturii şi civilizaţiei celuilalt (Franţa/ România) ;</a:t>
            </a:r>
          </a:p>
          <a:p>
            <a:pPr marL="342900" lvl="0" indent="-342900" eaLnBrk="0" fontAlgn="base" hangingPunct="0">
              <a:spcBef>
                <a:spcPct val="0"/>
              </a:spcBef>
              <a:spcAft>
                <a:spcPct val="0"/>
              </a:spcAft>
              <a:buFontTx/>
              <a:buChar char="-"/>
            </a:pP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lvl="0" indent="-342900" eaLnBrk="0" fontAlgn="base" hangingPunct="0">
              <a:spcBef>
                <a:spcPct val="0"/>
              </a:spcBef>
              <a:spcAft>
                <a:spcPct val="0"/>
              </a:spcAft>
              <a:buFontTx/>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dezvoltarea </a:t>
            </a:r>
            <a:r>
              <a:rPr lang="ro-RO" sz="2200" dirty="0" smtClean="0">
                <a:latin typeface="Times New Roman" pitchFamily="18" charset="0"/>
                <a:ea typeface="Calibri" pitchFamily="34" charset="0"/>
                <a:cs typeface="Times New Roman" pitchFamily="18" charset="0"/>
              </a:rPr>
              <a:t>capaci</a:t>
            </a:r>
            <a:r>
              <a:rPr lang="fr-FR" sz="2200" dirty="0" smtClean="0">
                <a:latin typeface="Times New Roman" pitchFamily="18" charset="0"/>
                <a:ea typeface="Calibri" pitchFamily="34" charset="0"/>
                <a:cs typeface="Times New Roman" pitchFamily="18" charset="0"/>
              </a:rPr>
              <a:t>t</a:t>
            </a:r>
            <a:r>
              <a:rPr lang="ro-RO" sz="2200" dirty="0" smtClean="0">
                <a:latin typeface="Times New Roman" pitchFamily="18" charset="0"/>
                <a:ea typeface="Calibri" pitchFamily="34" charset="0"/>
                <a:cs typeface="Times New Roman" pitchFamily="18" charset="0"/>
              </a:rPr>
              <a:t>ãţii </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adaptare a elevilor la o situaţie de civilizaţie </a:t>
            </a:r>
            <a:r>
              <a:rPr lang="ro-RO" sz="2200" dirty="0" smtClean="0">
                <a:latin typeface="Times New Roman" pitchFamily="18" charset="0"/>
                <a:ea typeface="Calibri" pitchFamily="34" charset="0"/>
                <a:cs typeface="Times New Roman" pitchFamily="18" charset="0"/>
              </a:rPr>
              <a:t>ş</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culturã nouã ;</a:t>
            </a:r>
          </a:p>
          <a:p>
            <a:pPr marL="342900" lvl="0" indent="-342900" eaLnBrk="0" fontAlgn="base" hangingPunct="0">
              <a:spcBef>
                <a:spcPct val="0"/>
              </a:spcBef>
              <a:spcAft>
                <a:spcPct val="0"/>
              </a:spcAft>
              <a:buFontTx/>
              <a:buChar char="-"/>
            </a:pP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342900" lvl="0" indent="-342900" eaLnBrk="0" fontAlgn="base" hangingPunct="0">
              <a:spcBef>
                <a:spcPct val="0"/>
              </a:spcBef>
              <a:spcAft>
                <a:spcPct val="0"/>
              </a:spcAft>
              <a:buFontTx/>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crearea unei relaţii de prietenie </a:t>
            </a:r>
            <a:r>
              <a:rPr kumimoji="0" lang="ro-RO" sz="2200" b="0" i="0" u="none" strike="noStrike" cap="none" normalizeH="0" baseline="0" dirty="0" smtClean="0">
                <a:ln>
                  <a:noFill/>
                </a:ln>
                <a:solidFill>
                  <a:schemeClr val="tx1"/>
                </a:solidFill>
                <a:effectLst/>
                <a:latin typeface="Times New Roman"/>
                <a:ea typeface="Calibri" pitchFamily="34" charset="0"/>
                <a:cs typeface="Times New Roman"/>
              </a:rPr>
              <a:t>î</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ntre elevii români </a:t>
            </a:r>
            <a:r>
              <a:rPr lang="ro-RO" sz="2200" dirty="0" smtClean="0">
                <a:latin typeface="Times New Roman" pitchFamily="18" charset="0"/>
                <a:ea typeface="Calibri" pitchFamily="34" charset="0"/>
                <a:cs typeface="Times New Roman" pitchFamily="18" charset="0"/>
              </a:rPr>
              <a:t>ş</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cei francezi şi menţinerea corespondenţei pe internet </a:t>
            </a:r>
            <a:r>
              <a:rPr kumimoji="0" lang="ro-RO" sz="2200" b="0" i="0" u="none" strike="noStrike" cap="none" normalizeH="0" baseline="0" dirty="0" smtClean="0">
                <a:ln>
                  <a:noFill/>
                </a:ln>
                <a:solidFill>
                  <a:schemeClr val="tx1"/>
                </a:solidFill>
                <a:effectLst/>
                <a:latin typeface="Times New Roman"/>
                <a:ea typeface="Calibri" pitchFamily="34" charset="0"/>
                <a:cs typeface="Times New Roman"/>
              </a:rPr>
              <a:t>î</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ntre elevi cel puţin pe toatã durata proiectului;</a:t>
            </a:r>
          </a:p>
          <a:p>
            <a:pPr marL="342900" lvl="0" indent="-342900" eaLnBrk="0" fontAlgn="base" hangingPunct="0">
              <a:spcBef>
                <a:spcPct val="0"/>
              </a:spcBef>
              <a:spcAft>
                <a:spcPct val="0"/>
              </a:spcAft>
              <a:buFontTx/>
              <a:buChar char="-"/>
            </a:pP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lvl="0" eaLnBrk="0" fontAlgn="base" hangingPunct="0">
              <a:spcBef>
                <a:spcPct val="0"/>
              </a:spcBef>
              <a:spcAft>
                <a:spcPct val="0"/>
              </a:spcAft>
              <a:buFontTx/>
              <a:buChar char="-"/>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participarea la </a:t>
            </a:r>
            <a:r>
              <a:rPr lang="ro-RO" sz="2200" dirty="0" smtClean="0">
                <a:latin typeface="Times New Roman" pitchFamily="18" charset="0"/>
                <a:ea typeface="Calibri" pitchFamily="34" charset="0"/>
                <a:cs typeface="Times New Roman" pitchFamily="18" charset="0"/>
              </a:rPr>
              <a:t>activitãţi </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educative comune;</a:t>
            </a:r>
            <a:endParaRPr kumimoji="0" lang="fr-F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eaLnBrk="0" fontAlgn="base" hangingPunct="0">
              <a:spcBef>
                <a:spcPct val="0"/>
              </a:spcBef>
              <a:spcAft>
                <a:spcPct val="0"/>
              </a:spcAft>
            </a:pP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a:p>
            <a:pPr lvl="0" eaLnBrk="0" fontAlgn="base" hangingPunct="0">
              <a:spcBef>
                <a:spcPct val="0"/>
              </a:spcBef>
              <a:spcAft>
                <a:spcPct val="0"/>
              </a:spcAft>
            </a:pP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crearea de schimburi de </a:t>
            </a:r>
            <a:r>
              <a:rPr lang="ro-RO" sz="2200" dirty="0" smtClean="0">
                <a:latin typeface="Times New Roman" pitchFamily="18" charset="0"/>
                <a:ea typeface="Calibri" pitchFamily="34" charset="0"/>
                <a:cs typeface="Times New Roman" pitchFamily="18" charset="0"/>
              </a:rPr>
              <a:t>experienţã </a:t>
            </a:r>
            <a:r>
              <a:rPr lang="ro-RO" sz="2200" dirty="0" smtClean="0">
                <a:latin typeface="Times New Roman"/>
                <a:ea typeface="Calibri" pitchFamily="34" charset="0"/>
                <a:cs typeface="Times New Roman"/>
              </a:rPr>
              <a:t>î</a:t>
            </a:r>
            <a:r>
              <a:rPr kumimoji="0" lang="ro-RO"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ntre profesorii români şi francezi.</a:t>
            </a:r>
            <a:endParaRPr kumimoji="0" lang="en-US" sz="2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147800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80">
                                          <p:stCondLst>
                                            <p:cond delay="0"/>
                                          </p:stCondLst>
                                        </p:cTn>
                                        <p:tgtEl>
                                          <p:spTgt spid="4">
                                            <p:txEl>
                                              <p:pRg st="2" end="2"/>
                                            </p:txEl>
                                          </p:spTgt>
                                        </p:tgtEl>
                                      </p:cBhvr>
                                    </p:animEffect>
                                    <p:anim calcmode="lin" valueType="num">
                                      <p:cBhvr>
                                        <p:cTn id="8"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2" end="2"/>
                                            </p:txEl>
                                          </p:spTgt>
                                        </p:tgtEl>
                                      </p:cBhvr>
                                      <p:to x="100000" y="60000"/>
                                    </p:animScale>
                                    <p:animScale>
                                      <p:cBhvr>
                                        <p:cTn id="14" dur="166" decel="50000">
                                          <p:stCondLst>
                                            <p:cond delay="676"/>
                                          </p:stCondLst>
                                        </p:cTn>
                                        <p:tgtEl>
                                          <p:spTgt spid="4">
                                            <p:txEl>
                                              <p:pRg st="2" end="2"/>
                                            </p:txEl>
                                          </p:spTgt>
                                        </p:tgtEl>
                                      </p:cBhvr>
                                      <p:to x="100000" y="100000"/>
                                    </p:animScale>
                                    <p:animScale>
                                      <p:cBhvr>
                                        <p:cTn id="15" dur="26">
                                          <p:stCondLst>
                                            <p:cond delay="1312"/>
                                          </p:stCondLst>
                                        </p:cTn>
                                        <p:tgtEl>
                                          <p:spTgt spid="4">
                                            <p:txEl>
                                              <p:pRg st="2" end="2"/>
                                            </p:txEl>
                                          </p:spTgt>
                                        </p:tgtEl>
                                      </p:cBhvr>
                                      <p:to x="100000" y="80000"/>
                                    </p:animScale>
                                    <p:animScale>
                                      <p:cBhvr>
                                        <p:cTn id="16" dur="166" decel="50000">
                                          <p:stCondLst>
                                            <p:cond delay="1338"/>
                                          </p:stCondLst>
                                        </p:cTn>
                                        <p:tgtEl>
                                          <p:spTgt spid="4">
                                            <p:txEl>
                                              <p:pRg st="2" end="2"/>
                                            </p:txEl>
                                          </p:spTgt>
                                        </p:tgtEl>
                                      </p:cBhvr>
                                      <p:to x="100000" y="100000"/>
                                    </p:animScale>
                                    <p:animScale>
                                      <p:cBhvr>
                                        <p:cTn id="17" dur="26">
                                          <p:stCondLst>
                                            <p:cond delay="1642"/>
                                          </p:stCondLst>
                                        </p:cTn>
                                        <p:tgtEl>
                                          <p:spTgt spid="4">
                                            <p:txEl>
                                              <p:pRg st="2" end="2"/>
                                            </p:txEl>
                                          </p:spTgt>
                                        </p:tgtEl>
                                      </p:cBhvr>
                                      <p:to x="100000" y="90000"/>
                                    </p:animScale>
                                    <p:animScale>
                                      <p:cBhvr>
                                        <p:cTn id="18" dur="166" decel="50000">
                                          <p:stCondLst>
                                            <p:cond delay="1668"/>
                                          </p:stCondLst>
                                        </p:cTn>
                                        <p:tgtEl>
                                          <p:spTgt spid="4">
                                            <p:txEl>
                                              <p:pRg st="2" end="2"/>
                                            </p:txEl>
                                          </p:spTgt>
                                        </p:tgtEl>
                                      </p:cBhvr>
                                      <p:to x="100000" y="100000"/>
                                    </p:animScale>
                                    <p:animScale>
                                      <p:cBhvr>
                                        <p:cTn id="19" dur="26">
                                          <p:stCondLst>
                                            <p:cond delay="1808"/>
                                          </p:stCondLst>
                                        </p:cTn>
                                        <p:tgtEl>
                                          <p:spTgt spid="4">
                                            <p:txEl>
                                              <p:pRg st="2" end="2"/>
                                            </p:txEl>
                                          </p:spTgt>
                                        </p:tgtEl>
                                      </p:cBhvr>
                                      <p:to x="100000" y="95000"/>
                                    </p:animScale>
                                    <p:animScale>
                                      <p:cBhvr>
                                        <p:cTn id="20" dur="166" decel="50000">
                                          <p:stCondLst>
                                            <p:cond delay="1834"/>
                                          </p:stCondLst>
                                        </p:cTn>
                                        <p:tgtEl>
                                          <p:spTgt spid="4">
                                            <p:txEl>
                                              <p:pRg st="2" end="2"/>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wipe(down)">
                                      <p:cBhvr>
                                        <p:cTn id="23" dur="580">
                                          <p:stCondLst>
                                            <p:cond delay="0"/>
                                          </p:stCondLst>
                                        </p:cTn>
                                        <p:tgtEl>
                                          <p:spTgt spid="4">
                                            <p:txEl>
                                              <p:pRg st="4" end="4"/>
                                            </p:txEl>
                                          </p:spTgt>
                                        </p:tgtEl>
                                      </p:cBhvr>
                                    </p:animEffect>
                                    <p:anim calcmode="lin" valueType="num">
                                      <p:cBhvr>
                                        <p:cTn id="24"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xEl>
                                              <p:pRg st="4" end="4"/>
                                            </p:txEl>
                                          </p:spTgt>
                                        </p:tgtEl>
                                      </p:cBhvr>
                                      <p:to x="100000" y="60000"/>
                                    </p:animScale>
                                    <p:animScale>
                                      <p:cBhvr>
                                        <p:cTn id="30" dur="166" decel="50000">
                                          <p:stCondLst>
                                            <p:cond delay="676"/>
                                          </p:stCondLst>
                                        </p:cTn>
                                        <p:tgtEl>
                                          <p:spTgt spid="4">
                                            <p:txEl>
                                              <p:pRg st="4" end="4"/>
                                            </p:txEl>
                                          </p:spTgt>
                                        </p:tgtEl>
                                      </p:cBhvr>
                                      <p:to x="100000" y="100000"/>
                                    </p:animScale>
                                    <p:animScale>
                                      <p:cBhvr>
                                        <p:cTn id="31" dur="26">
                                          <p:stCondLst>
                                            <p:cond delay="1312"/>
                                          </p:stCondLst>
                                        </p:cTn>
                                        <p:tgtEl>
                                          <p:spTgt spid="4">
                                            <p:txEl>
                                              <p:pRg st="4" end="4"/>
                                            </p:txEl>
                                          </p:spTgt>
                                        </p:tgtEl>
                                      </p:cBhvr>
                                      <p:to x="100000" y="80000"/>
                                    </p:animScale>
                                    <p:animScale>
                                      <p:cBhvr>
                                        <p:cTn id="32" dur="166" decel="50000">
                                          <p:stCondLst>
                                            <p:cond delay="1338"/>
                                          </p:stCondLst>
                                        </p:cTn>
                                        <p:tgtEl>
                                          <p:spTgt spid="4">
                                            <p:txEl>
                                              <p:pRg st="4" end="4"/>
                                            </p:txEl>
                                          </p:spTgt>
                                        </p:tgtEl>
                                      </p:cBhvr>
                                      <p:to x="100000" y="100000"/>
                                    </p:animScale>
                                    <p:animScale>
                                      <p:cBhvr>
                                        <p:cTn id="33" dur="26">
                                          <p:stCondLst>
                                            <p:cond delay="1642"/>
                                          </p:stCondLst>
                                        </p:cTn>
                                        <p:tgtEl>
                                          <p:spTgt spid="4">
                                            <p:txEl>
                                              <p:pRg st="4" end="4"/>
                                            </p:txEl>
                                          </p:spTgt>
                                        </p:tgtEl>
                                      </p:cBhvr>
                                      <p:to x="100000" y="90000"/>
                                    </p:animScale>
                                    <p:animScale>
                                      <p:cBhvr>
                                        <p:cTn id="34" dur="166" decel="50000">
                                          <p:stCondLst>
                                            <p:cond delay="1668"/>
                                          </p:stCondLst>
                                        </p:cTn>
                                        <p:tgtEl>
                                          <p:spTgt spid="4">
                                            <p:txEl>
                                              <p:pRg st="4" end="4"/>
                                            </p:txEl>
                                          </p:spTgt>
                                        </p:tgtEl>
                                      </p:cBhvr>
                                      <p:to x="100000" y="100000"/>
                                    </p:animScale>
                                    <p:animScale>
                                      <p:cBhvr>
                                        <p:cTn id="35" dur="26">
                                          <p:stCondLst>
                                            <p:cond delay="1808"/>
                                          </p:stCondLst>
                                        </p:cTn>
                                        <p:tgtEl>
                                          <p:spTgt spid="4">
                                            <p:txEl>
                                              <p:pRg st="4" end="4"/>
                                            </p:txEl>
                                          </p:spTgt>
                                        </p:tgtEl>
                                      </p:cBhvr>
                                      <p:to x="100000" y="95000"/>
                                    </p:animScale>
                                    <p:animScale>
                                      <p:cBhvr>
                                        <p:cTn id="36" dur="166" decel="50000">
                                          <p:stCondLst>
                                            <p:cond delay="1834"/>
                                          </p:stCondLst>
                                        </p:cTn>
                                        <p:tgtEl>
                                          <p:spTgt spid="4">
                                            <p:txEl>
                                              <p:pRg st="4" end="4"/>
                                            </p:txEl>
                                          </p:spTgt>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Effect transition="in" filter="wipe(down)">
                                      <p:cBhvr>
                                        <p:cTn id="39" dur="580">
                                          <p:stCondLst>
                                            <p:cond delay="0"/>
                                          </p:stCondLst>
                                        </p:cTn>
                                        <p:tgtEl>
                                          <p:spTgt spid="4">
                                            <p:txEl>
                                              <p:pRg st="6" end="6"/>
                                            </p:txEl>
                                          </p:spTgt>
                                        </p:tgtEl>
                                      </p:cBhvr>
                                    </p:animEffect>
                                    <p:anim calcmode="lin" valueType="num">
                                      <p:cBhvr>
                                        <p:cTn id="40"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xEl>
                                              <p:pRg st="6" end="6"/>
                                            </p:txEl>
                                          </p:spTgt>
                                        </p:tgtEl>
                                      </p:cBhvr>
                                      <p:to x="100000" y="60000"/>
                                    </p:animScale>
                                    <p:animScale>
                                      <p:cBhvr>
                                        <p:cTn id="46" dur="166" decel="50000">
                                          <p:stCondLst>
                                            <p:cond delay="676"/>
                                          </p:stCondLst>
                                        </p:cTn>
                                        <p:tgtEl>
                                          <p:spTgt spid="4">
                                            <p:txEl>
                                              <p:pRg st="6" end="6"/>
                                            </p:txEl>
                                          </p:spTgt>
                                        </p:tgtEl>
                                      </p:cBhvr>
                                      <p:to x="100000" y="100000"/>
                                    </p:animScale>
                                    <p:animScale>
                                      <p:cBhvr>
                                        <p:cTn id="47" dur="26">
                                          <p:stCondLst>
                                            <p:cond delay="1312"/>
                                          </p:stCondLst>
                                        </p:cTn>
                                        <p:tgtEl>
                                          <p:spTgt spid="4">
                                            <p:txEl>
                                              <p:pRg st="6" end="6"/>
                                            </p:txEl>
                                          </p:spTgt>
                                        </p:tgtEl>
                                      </p:cBhvr>
                                      <p:to x="100000" y="80000"/>
                                    </p:animScale>
                                    <p:animScale>
                                      <p:cBhvr>
                                        <p:cTn id="48" dur="166" decel="50000">
                                          <p:stCondLst>
                                            <p:cond delay="1338"/>
                                          </p:stCondLst>
                                        </p:cTn>
                                        <p:tgtEl>
                                          <p:spTgt spid="4">
                                            <p:txEl>
                                              <p:pRg st="6" end="6"/>
                                            </p:txEl>
                                          </p:spTgt>
                                        </p:tgtEl>
                                      </p:cBhvr>
                                      <p:to x="100000" y="100000"/>
                                    </p:animScale>
                                    <p:animScale>
                                      <p:cBhvr>
                                        <p:cTn id="49" dur="26">
                                          <p:stCondLst>
                                            <p:cond delay="1642"/>
                                          </p:stCondLst>
                                        </p:cTn>
                                        <p:tgtEl>
                                          <p:spTgt spid="4">
                                            <p:txEl>
                                              <p:pRg st="6" end="6"/>
                                            </p:txEl>
                                          </p:spTgt>
                                        </p:tgtEl>
                                      </p:cBhvr>
                                      <p:to x="100000" y="90000"/>
                                    </p:animScale>
                                    <p:animScale>
                                      <p:cBhvr>
                                        <p:cTn id="50" dur="166" decel="50000">
                                          <p:stCondLst>
                                            <p:cond delay="1668"/>
                                          </p:stCondLst>
                                        </p:cTn>
                                        <p:tgtEl>
                                          <p:spTgt spid="4">
                                            <p:txEl>
                                              <p:pRg st="6" end="6"/>
                                            </p:txEl>
                                          </p:spTgt>
                                        </p:tgtEl>
                                      </p:cBhvr>
                                      <p:to x="100000" y="100000"/>
                                    </p:animScale>
                                    <p:animScale>
                                      <p:cBhvr>
                                        <p:cTn id="51" dur="26">
                                          <p:stCondLst>
                                            <p:cond delay="1808"/>
                                          </p:stCondLst>
                                        </p:cTn>
                                        <p:tgtEl>
                                          <p:spTgt spid="4">
                                            <p:txEl>
                                              <p:pRg st="6" end="6"/>
                                            </p:txEl>
                                          </p:spTgt>
                                        </p:tgtEl>
                                      </p:cBhvr>
                                      <p:to x="100000" y="95000"/>
                                    </p:animScale>
                                    <p:animScale>
                                      <p:cBhvr>
                                        <p:cTn id="52" dur="166" decel="50000">
                                          <p:stCondLst>
                                            <p:cond delay="1834"/>
                                          </p:stCondLst>
                                        </p:cTn>
                                        <p:tgtEl>
                                          <p:spTgt spid="4">
                                            <p:txEl>
                                              <p:pRg st="6" end="6"/>
                                            </p:txEl>
                                          </p:spTgt>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Effect transition="in" filter="wipe(down)">
                                      <p:cBhvr>
                                        <p:cTn id="55" dur="580">
                                          <p:stCondLst>
                                            <p:cond delay="0"/>
                                          </p:stCondLst>
                                        </p:cTn>
                                        <p:tgtEl>
                                          <p:spTgt spid="4">
                                            <p:txEl>
                                              <p:pRg st="8" end="8"/>
                                            </p:txEl>
                                          </p:spTgt>
                                        </p:tgtEl>
                                      </p:cBhvr>
                                    </p:animEffect>
                                    <p:anim calcmode="lin" valueType="num">
                                      <p:cBhvr>
                                        <p:cTn id="56"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4">
                                            <p:txEl>
                                              <p:pRg st="8" end="8"/>
                                            </p:txEl>
                                          </p:spTgt>
                                        </p:tgtEl>
                                      </p:cBhvr>
                                      <p:to x="100000" y="60000"/>
                                    </p:animScale>
                                    <p:animScale>
                                      <p:cBhvr>
                                        <p:cTn id="62" dur="166" decel="50000">
                                          <p:stCondLst>
                                            <p:cond delay="676"/>
                                          </p:stCondLst>
                                        </p:cTn>
                                        <p:tgtEl>
                                          <p:spTgt spid="4">
                                            <p:txEl>
                                              <p:pRg st="8" end="8"/>
                                            </p:txEl>
                                          </p:spTgt>
                                        </p:tgtEl>
                                      </p:cBhvr>
                                      <p:to x="100000" y="100000"/>
                                    </p:animScale>
                                    <p:animScale>
                                      <p:cBhvr>
                                        <p:cTn id="63" dur="26">
                                          <p:stCondLst>
                                            <p:cond delay="1312"/>
                                          </p:stCondLst>
                                        </p:cTn>
                                        <p:tgtEl>
                                          <p:spTgt spid="4">
                                            <p:txEl>
                                              <p:pRg st="8" end="8"/>
                                            </p:txEl>
                                          </p:spTgt>
                                        </p:tgtEl>
                                      </p:cBhvr>
                                      <p:to x="100000" y="80000"/>
                                    </p:animScale>
                                    <p:animScale>
                                      <p:cBhvr>
                                        <p:cTn id="64" dur="166" decel="50000">
                                          <p:stCondLst>
                                            <p:cond delay="1338"/>
                                          </p:stCondLst>
                                        </p:cTn>
                                        <p:tgtEl>
                                          <p:spTgt spid="4">
                                            <p:txEl>
                                              <p:pRg st="8" end="8"/>
                                            </p:txEl>
                                          </p:spTgt>
                                        </p:tgtEl>
                                      </p:cBhvr>
                                      <p:to x="100000" y="100000"/>
                                    </p:animScale>
                                    <p:animScale>
                                      <p:cBhvr>
                                        <p:cTn id="65" dur="26">
                                          <p:stCondLst>
                                            <p:cond delay="1642"/>
                                          </p:stCondLst>
                                        </p:cTn>
                                        <p:tgtEl>
                                          <p:spTgt spid="4">
                                            <p:txEl>
                                              <p:pRg st="8" end="8"/>
                                            </p:txEl>
                                          </p:spTgt>
                                        </p:tgtEl>
                                      </p:cBhvr>
                                      <p:to x="100000" y="90000"/>
                                    </p:animScale>
                                    <p:animScale>
                                      <p:cBhvr>
                                        <p:cTn id="66" dur="166" decel="50000">
                                          <p:stCondLst>
                                            <p:cond delay="1668"/>
                                          </p:stCondLst>
                                        </p:cTn>
                                        <p:tgtEl>
                                          <p:spTgt spid="4">
                                            <p:txEl>
                                              <p:pRg st="8" end="8"/>
                                            </p:txEl>
                                          </p:spTgt>
                                        </p:tgtEl>
                                      </p:cBhvr>
                                      <p:to x="100000" y="100000"/>
                                    </p:animScale>
                                    <p:animScale>
                                      <p:cBhvr>
                                        <p:cTn id="67" dur="26">
                                          <p:stCondLst>
                                            <p:cond delay="1808"/>
                                          </p:stCondLst>
                                        </p:cTn>
                                        <p:tgtEl>
                                          <p:spTgt spid="4">
                                            <p:txEl>
                                              <p:pRg st="8" end="8"/>
                                            </p:txEl>
                                          </p:spTgt>
                                        </p:tgtEl>
                                      </p:cBhvr>
                                      <p:to x="100000" y="95000"/>
                                    </p:animScale>
                                    <p:animScale>
                                      <p:cBhvr>
                                        <p:cTn id="68" dur="166" decel="50000">
                                          <p:stCondLst>
                                            <p:cond delay="1834"/>
                                          </p:stCondLst>
                                        </p:cTn>
                                        <p:tgtEl>
                                          <p:spTgt spid="4">
                                            <p:txEl>
                                              <p:pRg st="8" end="8"/>
                                            </p:txEl>
                                          </p:spTgt>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4">
                                            <p:txEl>
                                              <p:pRg st="10" end="10"/>
                                            </p:txEl>
                                          </p:spTgt>
                                        </p:tgtEl>
                                        <p:attrNameLst>
                                          <p:attrName>style.visibility</p:attrName>
                                        </p:attrNameLst>
                                      </p:cBhvr>
                                      <p:to>
                                        <p:strVal val="visible"/>
                                      </p:to>
                                    </p:set>
                                    <p:animEffect transition="in" filter="wipe(down)">
                                      <p:cBhvr>
                                        <p:cTn id="71" dur="580">
                                          <p:stCondLst>
                                            <p:cond delay="0"/>
                                          </p:stCondLst>
                                        </p:cTn>
                                        <p:tgtEl>
                                          <p:spTgt spid="4">
                                            <p:txEl>
                                              <p:pRg st="10" end="10"/>
                                            </p:txEl>
                                          </p:spTgt>
                                        </p:tgtEl>
                                      </p:cBhvr>
                                    </p:animEffect>
                                    <p:anim calcmode="lin" valueType="num">
                                      <p:cBhvr>
                                        <p:cTn id="72" dur="1822" tmFilter="0,0; 0.14,0.36; 0.43,0.73; 0.71,0.91; 1.0,1.0">
                                          <p:stCondLst>
                                            <p:cond delay="0"/>
                                          </p:stCondLst>
                                        </p:cTn>
                                        <p:tgtEl>
                                          <p:spTgt spid="4">
                                            <p:txEl>
                                              <p:pRg st="10" end="10"/>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4">
                                            <p:txEl>
                                              <p:pRg st="10" end="10"/>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4">
                                            <p:txEl>
                                              <p:pRg st="10" end="10"/>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4">
                                            <p:txEl>
                                              <p:pRg st="10" end="10"/>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4">
                                            <p:txEl>
                                              <p:pRg st="10" end="10"/>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4">
                                            <p:txEl>
                                              <p:pRg st="10" end="10"/>
                                            </p:txEl>
                                          </p:spTgt>
                                        </p:tgtEl>
                                      </p:cBhvr>
                                      <p:to x="100000" y="60000"/>
                                    </p:animScale>
                                    <p:animScale>
                                      <p:cBhvr>
                                        <p:cTn id="78" dur="166" decel="50000">
                                          <p:stCondLst>
                                            <p:cond delay="676"/>
                                          </p:stCondLst>
                                        </p:cTn>
                                        <p:tgtEl>
                                          <p:spTgt spid="4">
                                            <p:txEl>
                                              <p:pRg st="10" end="10"/>
                                            </p:txEl>
                                          </p:spTgt>
                                        </p:tgtEl>
                                      </p:cBhvr>
                                      <p:to x="100000" y="100000"/>
                                    </p:animScale>
                                    <p:animScale>
                                      <p:cBhvr>
                                        <p:cTn id="79" dur="26">
                                          <p:stCondLst>
                                            <p:cond delay="1312"/>
                                          </p:stCondLst>
                                        </p:cTn>
                                        <p:tgtEl>
                                          <p:spTgt spid="4">
                                            <p:txEl>
                                              <p:pRg st="10" end="10"/>
                                            </p:txEl>
                                          </p:spTgt>
                                        </p:tgtEl>
                                      </p:cBhvr>
                                      <p:to x="100000" y="80000"/>
                                    </p:animScale>
                                    <p:animScale>
                                      <p:cBhvr>
                                        <p:cTn id="80" dur="166" decel="50000">
                                          <p:stCondLst>
                                            <p:cond delay="1338"/>
                                          </p:stCondLst>
                                        </p:cTn>
                                        <p:tgtEl>
                                          <p:spTgt spid="4">
                                            <p:txEl>
                                              <p:pRg st="10" end="10"/>
                                            </p:txEl>
                                          </p:spTgt>
                                        </p:tgtEl>
                                      </p:cBhvr>
                                      <p:to x="100000" y="100000"/>
                                    </p:animScale>
                                    <p:animScale>
                                      <p:cBhvr>
                                        <p:cTn id="81" dur="26">
                                          <p:stCondLst>
                                            <p:cond delay="1642"/>
                                          </p:stCondLst>
                                        </p:cTn>
                                        <p:tgtEl>
                                          <p:spTgt spid="4">
                                            <p:txEl>
                                              <p:pRg st="10" end="10"/>
                                            </p:txEl>
                                          </p:spTgt>
                                        </p:tgtEl>
                                      </p:cBhvr>
                                      <p:to x="100000" y="90000"/>
                                    </p:animScale>
                                    <p:animScale>
                                      <p:cBhvr>
                                        <p:cTn id="82" dur="166" decel="50000">
                                          <p:stCondLst>
                                            <p:cond delay="1668"/>
                                          </p:stCondLst>
                                        </p:cTn>
                                        <p:tgtEl>
                                          <p:spTgt spid="4">
                                            <p:txEl>
                                              <p:pRg st="10" end="10"/>
                                            </p:txEl>
                                          </p:spTgt>
                                        </p:tgtEl>
                                      </p:cBhvr>
                                      <p:to x="100000" y="100000"/>
                                    </p:animScale>
                                    <p:animScale>
                                      <p:cBhvr>
                                        <p:cTn id="83" dur="26">
                                          <p:stCondLst>
                                            <p:cond delay="1808"/>
                                          </p:stCondLst>
                                        </p:cTn>
                                        <p:tgtEl>
                                          <p:spTgt spid="4">
                                            <p:txEl>
                                              <p:pRg st="10" end="10"/>
                                            </p:txEl>
                                          </p:spTgt>
                                        </p:tgtEl>
                                      </p:cBhvr>
                                      <p:to x="100000" y="95000"/>
                                    </p:animScale>
                                    <p:animScale>
                                      <p:cBhvr>
                                        <p:cTn id="84" dur="166" decel="50000">
                                          <p:stCondLst>
                                            <p:cond delay="1834"/>
                                          </p:stCondLst>
                                        </p:cTn>
                                        <p:tgtEl>
                                          <p:spTgt spid="4">
                                            <p:txEl>
                                              <p:pRg st="10" end="10"/>
                                            </p:txEl>
                                          </p:spTgt>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4">
                                            <p:txEl>
                                              <p:pRg st="12" end="12"/>
                                            </p:txEl>
                                          </p:spTgt>
                                        </p:tgtEl>
                                        <p:attrNameLst>
                                          <p:attrName>style.visibility</p:attrName>
                                        </p:attrNameLst>
                                      </p:cBhvr>
                                      <p:to>
                                        <p:strVal val="visible"/>
                                      </p:to>
                                    </p:set>
                                    <p:animEffect transition="in" filter="wipe(down)">
                                      <p:cBhvr>
                                        <p:cTn id="87" dur="580">
                                          <p:stCondLst>
                                            <p:cond delay="0"/>
                                          </p:stCondLst>
                                        </p:cTn>
                                        <p:tgtEl>
                                          <p:spTgt spid="4">
                                            <p:txEl>
                                              <p:pRg st="12" end="12"/>
                                            </p:txEl>
                                          </p:spTgt>
                                        </p:tgtEl>
                                      </p:cBhvr>
                                    </p:animEffect>
                                    <p:anim calcmode="lin" valueType="num">
                                      <p:cBhvr>
                                        <p:cTn id="88" dur="1822" tmFilter="0,0; 0.14,0.36; 0.43,0.73; 0.71,0.91; 1.0,1.0">
                                          <p:stCondLst>
                                            <p:cond delay="0"/>
                                          </p:stCondLst>
                                        </p:cTn>
                                        <p:tgtEl>
                                          <p:spTgt spid="4">
                                            <p:txEl>
                                              <p:pRg st="12" end="12"/>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4">
                                            <p:txEl>
                                              <p:pRg st="12" end="12"/>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4">
                                            <p:txEl>
                                              <p:pRg st="12" end="12"/>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4">
                                            <p:txEl>
                                              <p:pRg st="12" end="12"/>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4">
                                            <p:txEl>
                                              <p:pRg st="12" end="12"/>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4">
                                            <p:txEl>
                                              <p:pRg st="12" end="12"/>
                                            </p:txEl>
                                          </p:spTgt>
                                        </p:tgtEl>
                                      </p:cBhvr>
                                      <p:to x="100000" y="60000"/>
                                    </p:animScale>
                                    <p:animScale>
                                      <p:cBhvr>
                                        <p:cTn id="94" dur="166" decel="50000">
                                          <p:stCondLst>
                                            <p:cond delay="676"/>
                                          </p:stCondLst>
                                        </p:cTn>
                                        <p:tgtEl>
                                          <p:spTgt spid="4">
                                            <p:txEl>
                                              <p:pRg st="12" end="12"/>
                                            </p:txEl>
                                          </p:spTgt>
                                        </p:tgtEl>
                                      </p:cBhvr>
                                      <p:to x="100000" y="100000"/>
                                    </p:animScale>
                                    <p:animScale>
                                      <p:cBhvr>
                                        <p:cTn id="95" dur="26">
                                          <p:stCondLst>
                                            <p:cond delay="1312"/>
                                          </p:stCondLst>
                                        </p:cTn>
                                        <p:tgtEl>
                                          <p:spTgt spid="4">
                                            <p:txEl>
                                              <p:pRg st="12" end="12"/>
                                            </p:txEl>
                                          </p:spTgt>
                                        </p:tgtEl>
                                      </p:cBhvr>
                                      <p:to x="100000" y="80000"/>
                                    </p:animScale>
                                    <p:animScale>
                                      <p:cBhvr>
                                        <p:cTn id="96" dur="166" decel="50000">
                                          <p:stCondLst>
                                            <p:cond delay="1338"/>
                                          </p:stCondLst>
                                        </p:cTn>
                                        <p:tgtEl>
                                          <p:spTgt spid="4">
                                            <p:txEl>
                                              <p:pRg st="12" end="12"/>
                                            </p:txEl>
                                          </p:spTgt>
                                        </p:tgtEl>
                                      </p:cBhvr>
                                      <p:to x="100000" y="100000"/>
                                    </p:animScale>
                                    <p:animScale>
                                      <p:cBhvr>
                                        <p:cTn id="97" dur="26">
                                          <p:stCondLst>
                                            <p:cond delay="1642"/>
                                          </p:stCondLst>
                                        </p:cTn>
                                        <p:tgtEl>
                                          <p:spTgt spid="4">
                                            <p:txEl>
                                              <p:pRg st="12" end="12"/>
                                            </p:txEl>
                                          </p:spTgt>
                                        </p:tgtEl>
                                      </p:cBhvr>
                                      <p:to x="100000" y="90000"/>
                                    </p:animScale>
                                    <p:animScale>
                                      <p:cBhvr>
                                        <p:cTn id="98" dur="166" decel="50000">
                                          <p:stCondLst>
                                            <p:cond delay="1668"/>
                                          </p:stCondLst>
                                        </p:cTn>
                                        <p:tgtEl>
                                          <p:spTgt spid="4">
                                            <p:txEl>
                                              <p:pRg st="12" end="12"/>
                                            </p:txEl>
                                          </p:spTgt>
                                        </p:tgtEl>
                                      </p:cBhvr>
                                      <p:to x="100000" y="100000"/>
                                    </p:animScale>
                                    <p:animScale>
                                      <p:cBhvr>
                                        <p:cTn id="99" dur="26">
                                          <p:stCondLst>
                                            <p:cond delay="1808"/>
                                          </p:stCondLst>
                                        </p:cTn>
                                        <p:tgtEl>
                                          <p:spTgt spid="4">
                                            <p:txEl>
                                              <p:pRg st="12" end="12"/>
                                            </p:txEl>
                                          </p:spTgt>
                                        </p:tgtEl>
                                      </p:cBhvr>
                                      <p:to x="100000" y="95000"/>
                                    </p:animScale>
                                    <p:animScale>
                                      <p:cBhvr>
                                        <p:cTn id="100" dur="166" decel="50000">
                                          <p:stCondLst>
                                            <p:cond delay="1834"/>
                                          </p:stCondLst>
                                        </p:cTn>
                                        <p:tgtEl>
                                          <p:spTgt spid="4">
                                            <p:txEl>
                                              <p:pRg st="12" end="12"/>
                                            </p:txEl>
                                          </p:spTgt>
                                        </p:tgtEl>
                                      </p:cBhvr>
                                      <p:to x="100000" y="100000"/>
                                    </p:animScale>
                                  </p:childTnLst>
                                </p:cTn>
                              </p:par>
                              <p:par>
                                <p:cTn id="101" presetID="26" presetClass="entr" presetSubtype="0" fill="hold" nodeType="withEffect">
                                  <p:stCondLst>
                                    <p:cond delay="0"/>
                                  </p:stCondLst>
                                  <p:childTnLst>
                                    <p:set>
                                      <p:cBhvr>
                                        <p:cTn id="102" dur="1" fill="hold">
                                          <p:stCondLst>
                                            <p:cond delay="0"/>
                                          </p:stCondLst>
                                        </p:cTn>
                                        <p:tgtEl>
                                          <p:spTgt spid="4">
                                            <p:txEl>
                                              <p:pRg st="14" end="14"/>
                                            </p:txEl>
                                          </p:spTgt>
                                        </p:tgtEl>
                                        <p:attrNameLst>
                                          <p:attrName>style.visibility</p:attrName>
                                        </p:attrNameLst>
                                      </p:cBhvr>
                                      <p:to>
                                        <p:strVal val="visible"/>
                                      </p:to>
                                    </p:set>
                                    <p:animEffect transition="in" filter="wipe(down)">
                                      <p:cBhvr>
                                        <p:cTn id="103" dur="580">
                                          <p:stCondLst>
                                            <p:cond delay="0"/>
                                          </p:stCondLst>
                                        </p:cTn>
                                        <p:tgtEl>
                                          <p:spTgt spid="4">
                                            <p:txEl>
                                              <p:pRg st="14" end="14"/>
                                            </p:txEl>
                                          </p:spTgt>
                                        </p:tgtEl>
                                      </p:cBhvr>
                                    </p:animEffect>
                                    <p:anim calcmode="lin" valueType="num">
                                      <p:cBhvr>
                                        <p:cTn id="104" dur="1822" tmFilter="0,0; 0.14,0.36; 0.43,0.73; 0.71,0.91; 1.0,1.0">
                                          <p:stCondLst>
                                            <p:cond delay="0"/>
                                          </p:stCondLst>
                                        </p:cTn>
                                        <p:tgtEl>
                                          <p:spTgt spid="4">
                                            <p:txEl>
                                              <p:pRg st="14" end="14"/>
                                            </p:txEl>
                                          </p:spTgt>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4">
                                            <p:txEl>
                                              <p:pRg st="14" end="14"/>
                                            </p:txEl>
                                          </p:spTgt>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4">
                                            <p:txEl>
                                              <p:pRg st="14" end="14"/>
                                            </p:txEl>
                                          </p:spTgt>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4">
                                            <p:txEl>
                                              <p:pRg st="14" end="14"/>
                                            </p:txEl>
                                          </p:spTgt>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4">
                                            <p:txEl>
                                              <p:pRg st="14" end="14"/>
                                            </p:txEl>
                                          </p:spTgt>
                                        </p:tgtEl>
                                        <p:attrNameLst>
                                          <p:attrName>ppt_y</p:attrName>
                                        </p:attrNameLst>
                                      </p:cBhvr>
                                      <p:tavLst>
                                        <p:tav tm="0" fmla="#ppt_y-sin(pi*$)/81">
                                          <p:val>
                                            <p:fltVal val="0"/>
                                          </p:val>
                                        </p:tav>
                                        <p:tav tm="100000">
                                          <p:val>
                                            <p:fltVal val="1"/>
                                          </p:val>
                                        </p:tav>
                                      </p:tavLst>
                                    </p:anim>
                                    <p:animScale>
                                      <p:cBhvr>
                                        <p:cTn id="109" dur="26">
                                          <p:stCondLst>
                                            <p:cond delay="650"/>
                                          </p:stCondLst>
                                        </p:cTn>
                                        <p:tgtEl>
                                          <p:spTgt spid="4">
                                            <p:txEl>
                                              <p:pRg st="14" end="14"/>
                                            </p:txEl>
                                          </p:spTgt>
                                        </p:tgtEl>
                                      </p:cBhvr>
                                      <p:to x="100000" y="60000"/>
                                    </p:animScale>
                                    <p:animScale>
                                      <p:cBhvr>
                                        <p:cTn id="110" dur="166" decel="50000">
                                          <p:stCondLst>
                                            <p:cond delay="676"/>
                                          </p:stCondLst>
                                        </p:cTn>
                                        <p:tgtEl>
                                          <p:spTgt spid="4">
                                            <p:txEl>
                                              <p:pRg st="14" end="14"/>
                                            </p:txEl>
                                          </p:spTgt>
                                        </p:tgtEl>
                                      </p:cBhvr>
                                      <p:to x="100000" y="100000"/>
                                    </p:animScale>
                                    <p:animScale>
                                      <p:cBhvr>
                                        <p:cTn id="111" dur="26">
                                          <p:stCondLst>
                                            <p:cond delay="1312"/>
                                          </p:stCondLst>
                                        </p:cTn>
                                        <p:tgtEl>
                                          <p:spTgt spid="4">
                                            <p:txEl>
                                              <p:pRg st="14" end="14"/>
                                            </p:txEl>
                                          </p:spTgt>
                                        </p:tgtEl>
                                      </p:cBhvr>
                                      <p:to x="100000" y="80000"/>
                                    </p:animScale>
                                    <p:animScale>
                                      <p:cBhvr>
                                        <p:cTn id="112" dur="166" decel="50000">
                                          <p:stCondLst>
                                            <p:cond delay="1338"/>
                                          </p:stCondLst>
                                        </p:cTn>
                                        <p:tgtEl>
                                          <p:spTgt spid="4">
                                            <p:txEl>
                                              <p:pRg st="14" end="14"/>
                                            </p:txEl>
                                          </p:spTgt>
                                        </p:tgtEl>
                                      </p:cBhvr>
                                      <p:to x="100000" y="100000"/>
                                    </p:animScale>
                                    <p:animScale>
                                      <p:cBhvr>
                                        <p:cTn id="113" dur="26">
                                          <p:stCondLst>
                                            <p:cond delay="1642"/>
                                          </p:stCondLst>
                                        </p:cTn>
                                        <p:tgtEl>
                                          <p:spTgt spid="4">
                                            <p:txEl>
                                              <p:pRg st="14" end="14"/>
                                            </p:txEl>
                                          </p:spTgt>
                                        </p:tgtEl>
                                      </p:cBhvr>
                                      <p:to x="100000" y="90000"/>
                                    </p:animScale>
                                    <p:animScale>
                                      <p:cBhvr>
                                        <p:cTn id="114" dur="166" decel="50000">
                                          <p:stCondLst>
                                            <p:cond delay="1668"/>
                                          </p:stCondLst>
                                        </p:cTn>
                                        <p:tgtEl>
                                          <p:spTgt spid="4">
                                            <p:txEl>
                                              <p:pRg st="14" end="14"/>
                                            </p:txEl>
                                          </p:spTgt>
                                        </p:tgtEl>
                                      </p:cBhvr>
                                      <p:to x="100000" y="100000"/>
                                    </p:animScale>
                                    <p:animScale>
                                      <p:cBhvr>
                                        <p:cTn id="115" dur="26">
                                          <p:stCondLst>
                                            <p:cond delay="1808"/>
                                          </p:stCondLst>
                                        </p:cTn>
                                        <p:tgtEl>
                                          <p:spTgt spid="4">
                                            <p:txEl>
                                              <p:pRg st="14" end="14"/>
                                            </p:txEl>
                                          </p:spTgt>
                                        </p:tgtEl>
                                      </p:cBhvr>
                                      <p:to x="100000" y="95000"/>
                                    </p:animScale>
                                    <p:animScale>
                                      <p:cBhvr>
                                        <p:cTn id="116" dur="166" decel="50000">
                                          <p:stCondLst>
                                            <p:cond delay="1834"/>
                                          </p:stCondLst>
                                        </p:cTn>
                                        <p:tgtEl>
                                          <p:spTgt spid="4">
                                            <p:txEl>
                                              <p:pRg st="14" end="1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6888424" cy="707886"/>
          </a:xfrm>
          <a:prstGeom prst="rect">
            <a:avLst/>
          </a:prstGeom>
        </p:spPr>
        <p:txBody>
          <a:bodyPr wrap="none">
            <a:spAutoFit/>
          </a:bodyPr>
          <a:lstStyle/>
          <a:p>
            <a:r>
              <a:rPr lang="ro-RO" sz="4000" b="1" dirty="0" smtClean="0"/>
              <a:t>       Activități desfășurate</a:t>
            </a:r>
            <a:endParaRPr lang="en-US" sz="4000" b="1" dirty="0"/>
          </a:p>
        </p:txBody>
      </p:sp>
      <p:sp>
        <p:nvSpPr>
          <p:cNvPr id="5" name="Rectangle 4"/>
          <p:cNvSpPr/>
          <p:nvPr/>
        </p:nvSpPr>
        <p:spPr>
          <a:xfrm>
            <a:off x="152400" y="1143000"/>
            <a:ext cx="8610600" cy="2031325"/>
          </a:xfrm>
          <a:prstGeom prst="rect">
            <a:avLst/>
          </a:prstGeom>
        </p:spPr>
        <p:txBody>
          <a:bodyPr wrap="square">
            <a:spAutoFit/>
          </a:bodyPr>
          <a:lstStyle/>
          <a:p>
            <a:pPr lvl="0" algn="just" fontAlgn="base">
              <a:spcBef>
                <a:spcPct val="0"/>
              </a:spcBef>
              <a:spcAft>
                <a:spcPct val="0"/>
              </a:spcAft>
            </a:pPr>
            <a:r>
              <a:rPr lang="fr-FR" sz="2100" dirty="0" smtClean="0">
                <a:latin typeface="Times New Roman" pitchFamily="18" charset="0"/>
                <a:ea typeface="Calibri" pitchFamily="34" charset="0"/>
                <a:cs typeface="Times New Roman" pitchFamily="18" charset="0"/>
              </a:rPr>
              <a:t>	</a:t>
            </a:r>
            <a:r>
              <a:rPr lang="ro-RO" sz="2100" dirty="0" smtClean="0">
                <a:latin typeface="Times New Roman" pitchFamily="18" charset="0"/>
                <a:ea typeface="Calibri" pitchFamily="34" charset="0"/>
                <a:cs typeface="Times New Roman" pitchFamily="18" charset="0"/>
              </a:rPr>
              <a:t>Î</a:t>
            </a:r>
            <a:r>
              <a:rPr kumimoji="0" lang="ro-RO" sz="2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fiecare an, tematica proiectului este alta. Din 2016 </a:t>
            </a:r>
            <a:r>
              <a:rPr kumimoji="0" lang="ro-RO" sz="2100" b="0" i="0" u="none" strike="noStrike" cap="none" normalizeH="0" baseline="0" dirty="0" smtClean="0">
                <a:ln>
                  <a:noFill/>
                </a:ln>
                <a:solidFill>
                  <a:schemeClr val="tx1"/>
                </a:solidFill>
                <a:effectLst/>
                <a:latin typeface="Times New Roman"/>
                <a:ea typeface="Calibri" pitchFamily="34" charset="0"/>
                <a:cs typeface="Times New Roman"/>
              </a:rPr>
              <a:t>î</a:t>
            </a:r>
            <a:r>
              <a:rPr kumimoji="0" lang="ro-RO" sz="2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2019, de exemplu, au fost urm</a:t>
            </a:r>
            <a:r>
              <a:rPr lang="ro-RO" sz="2000" dirty="0" smtClean="0">
                <a:latin typeface="Times New Roman" pitchFamily="18" charset="0"/>
                <a:ea typeface="Calibri" pitchFamily="34" charset="0"/>
                <a:cs typeface="Times New Roman" pitchFamily="18" charset="0"/>
              </a:rPr>
              <a:t>ã</a:t>
            </a:r>
            <a:r>
              <a:rPr kumimoji="0" lang="ro-RO" sz="2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toarele tematici: geoparcurile (2016); tradiţiile (2017); agricultura viitorului (2018); activit</a:t>
            </a:r>
            <a:r>
              <a:rPr lang="ro-RO" sz="2000" dirty="0" smtClean="0">
                <a:latin typeface="Times New Roman" pitchFamily="18" charset="0"/>
                <a:ea typeface="Calibri" pitchFamily="34" charset="0"/>
                <a:cs typeface="Times New Roman" pitchFamily="18" charset="0"/>
              </a:rPr>
              <a:t>ãţ</a:t>
            </a:r>
            <a:r>
              <a:rPr kumimoji="0" lang="ro-RO" sz="2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ile de petrecere a timpului liber ale adolescenţilor români </a:t>
            </a:r>
            <a:r>
              <a:rPr lang="ro-RO" sz="2100" dirty="0" smtClean="0">
                <a:latin typeface="Times New Roman" pitchFamily="18" charset="0"/>
                <a:ea typeface="Calibri" pitchFamily="34" charset="0"/>
                <a:cs typeface="Times New Roman" pitchFamily="18" charset="0"/>
              </a:rPr>
              <a:t>ş</a:t>
            </a:r>
            <a:r>
              <a:rPr kumimoji="0" lang="ro-RO" sz="2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 francezi (2019). În 2020, proiectul nu a mai avut loc din cauza pandemiei de Covid 19. În prezent, proiectul de schimb şcolar s-a transformat </a:t>
            </a:r>
            <a:r>
              <a:rPr kumimoji="0" lang="ro-RO" sz="2100" b="0" i="0" u="none" strike="noStrike" cap="none" normalizeH="0" baseline="0" dirty="0" smtClean="0">
                <a:ln>
                  <a:noFill/>
                </a:ln>
                <a:solidFill>
                  <a:schemeClr val="tx1"/>
                </a:solidFill>
                <a:effectLst/>
                <a:latin typeface="Times New Roman"/>
                <a:ea typeface="Calibri" pitchFamily="34" charset="0"/>
                <a:cs typeface="Times New Roman"/>
              </a:rPr>
              <a:t>î</a:t>
            </a:r>
            <a:r>
              <a:rPr kumimoji="0" lang="ro-RO" sz="2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proiect de corespondenţ</a:t>
            </a:r>
            <a:r>
              <a:rPr lang="ro-RO" sz="2000" dirty="0" smtClean="0">
                <a:latin typeface="Times New Roman" pitchFamily="18" charset="0"/>
                <a:ea typeface="Calibri" pitchFamily="34" charset="0"/>
                <a:cs typeface="Times New Roman" pitchFamily="18" charset="0"/>
              </a:rPr>
              <a:t>ã</a:t>
            </a:r>
            <a:r>
              <a:rPr kumimoji="0" lang="ro-RO" sz="2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o-RO" sz="21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2" descr="C:\Users\Florentina\Pictures\Camera\20160520_103413.jpg"/>
          <p:cNvPicPr>
            <a:picLocks noChangeAspect="1" noChangeArrowheads="1"/>
          </p:cNvPicPr>
          <p:nvPr/>
        </p:nvPicPr>
        <p:blipFill>
          <a:blip r:embed="rId2" cstate="print"/>
          <a:srcRect/>
          <a:stretch>
            <a:fillRect/>
          </a:stretch>
        </p:blipFill>
        <p:spPr bwMode="auto">
          <a:xfrm>
            <a:off x="179512" y="4005064"/>
            <a:ext cx="8568952" cy="2852936"/>
          </a:xfrm>
          <a:prstGeom prst="rect">
            <a:avLst/>
          </a:prstGeom>
          <a:noFill/>
        </p:spPr>
      </p:pic>
      <p:sp>
        <p:nvSpPr>
          <p:cNvPr id="8" name="TextBox 7"/>
          <p:cNvSpPr txBox="1"/>
          <p:nvPr/>
        </p:nvSpPr>
        <p:spPr>
          <a:xfrm>
            <a:off x="179512" y="3356992"/>
            <a:ext cx="8496944" cy="707886"/>
          </a:xfrm>
          <a:prstGeom prst="rect">
            <a:avLst/>
          </a:prstGeom>
          <a:noFill/>
        </p:spPr>
        <p:txBody>
          <a:bodyPr wrap="square" rtlCol="0">
            <a:spAutoFit/>
          </a:bodyPr>
          <a:lstStyle/>
          <a:p>
            <a:pPr algn="ctr"/>
            <a:r>
              <a:rPr lang="ro-RO" sz="2000" dirty="0" smtClean="0">
                <a:solidFill>
                  <a:schemeClr val="accent1">
                    <a:lumMod val="60000"/>
                    <a:lumOff val="40000"/>
                  </a:schemeClr>
                </a:solidFill>
              </a:rPr>
              <a:t>Vizitarea geoparcului Pierres Folles din Saint-Jean des Vignes, Franţa </a:t>
            </a:r>
            <a:endParaRPr lang="fr-FR" sz="2000" dirty="0" smtClean="0">
              <a:solidFill>
                <a:schemeClr val="accent1">
                  <a:lumMod val="60000"/>
                  <a:lumOff val="40000"/>
                </a:schemeClr>
              </a:solidFill>
            </a:endParaRPr>
          </a:p>
          <a:p>
            <a:pPr algn="ctr"/>
            <a:r>
              <a:rPr lang="ro-RO" sz="2000" dirty="0" smtClean="0">
                <a:solidFill>
                  <a:schemeClr val="accent1">
                    <a:lumMod val="60000"/>
                    <a:lumOff val="40000"/>
                  </a:schemeClr>
                </a:solidFill>
              </a:rPr>
              <a:t>(mai 2016) </a:t>
            </a:r>
            <a:endParaRPr lang="ro-RO" sz="2000" dirty="0">
              <a:solidFill>
                <a:schemeClr val="accent1">
                  <a:lumMod val="60000"/>
                  <a:lumOff val="40000"/>
                </a:schemeClr>
              </a:solidFill>
            </a:endParaRPr>
          </a:p>
        </p:txBody>
      </p:sp>
    </p:spTree>
    <p:extLst>
      <p:ext uri="{BB962C8B-B14F-4D97-AF65-F5344CB8AC3E}">
        <p14:creationId xmlns="" xmlns:p14="http://schemas.microsoft.com/office/powerpoint/2010/main" val="1050534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sz="2700" b="1" cap="none" dirty="0" smtClean="0">
                <a:solidFill>
                  <a:srgbClr val="EB5605">
                    <a:lumMod val="40000"/>
                    <a:lumOff val="60000"/>
                  </a:srgbClr>
                </a:solidFill>
                <a:latin typeface="Times New Roman" pitchFamily="18" charset="0"/>
                <a:ea typeface="Calibri" pitchFamily="34" charset="0"/>
                <a:cs typeface="Times New Roman" pitchFamily="18" charset="0"/>
              </a:rPr>
              <a:t>Primirea grupului francez </a:t>
            </a:r>
            <a:r>
              <a:rPr lang="ro-RO" sz="2700" b="1" cap="none" dirty="0" smtClean="0">
                <a:solidFill>
                  <a:srgbClr val="EB5605">
                    <a:lumMod val="40000"/>
                    <a:lumOff val="60000"/>
                  </a:srgbClr>
                </a:solidFill>
                <a:latin typeface="Times New Roman"/>
                <a:ea typeface="Calibri" pitchFamily="34" charset="0"/>
                <a:cs typeface="Times New Roman"/>
              </a:rPr>
              <a:t>î</a:t>
            </a:r>
            <a:r>
              <a:rPr lang="ro-RO" sz="2700" b="1" cap="none" dirty="0" smtClean="0">
                <a:solidFill>
                  <a:srgbClr val="EB5605">
                    <a:lumMod val="40000"/>
                    <a:lumOff val="60000"/>
                  </a:srgbClr>
                </a:solidFill>
                <a:latin typeface="Times New Roman" pitchFamily="18" charset="0"/>
                <a:ea typeface="Calibri" pitchFamily="34" charset="0"/>
                <a:cs typeface="Times New Roman" pitchFamily="18" charset="0"/>
              </a:rPr>
              <a:t>n holul </a:t>
            </a:r>
            <a:r>
              <a:rPr lang="fr-FR" sz="2700" b="1" cap="none" dirty="0" smtClean="0">
                <a:solidFill>
                  <a:srgbClr val="EB5605">
                    <a:lumMod val="40000"/>
                    <a:lumOff val="60000"/>
                  </a:srgbClr>
                </a:solidFill>
                <a:latin typeface="Times New Roman" pitchFamily="18" charset="0"/>
                <a:ea typeface="Calibri" pitchFamily="34" charset="0"/>
                <a:cs typeface="Times New Roman" pitchFamily="18" charset="0"/>
              </a:rPr>
              <a:t>C.N.M.E.</a:t>
            </a:r>
            <a:r>
              <a:rPr lang="ro-RO" sz="2700" b="1" cap="none" dirty="0" smtClean="0">
                <a:solidFill>
                  <a:srgbClr val="EB5605">
                    <a:lumMod val="40000"/>
                    <a:lumOff val="60000"/>
                  </a:srgbClr>
                </a:solidFill>
                <a:latin typeface="Times New Roman" pitchFamily="18" charset="0"/>
                <a:ea typeface="Calibri" pitchFamily="34" charset="0"/>
                <a:cs typeface="Times New Roman" pitchFamily="18" charset="0"/>
              </a:rPr>
              <a:t> (aprilie 2017)</a:t>
            </a:r>
            <a:endParaRPr lang="fr-FR" dirty="0"/>
          </a:p>
        </p:txBody>
      </p:sp>
      <p:pic>
        <p:nvPicPr>
          <p:cNvPr id="4" name="Content Placeholder 3" descr="C:\Users\Florentina\Pictures\Camera\20170413_155925.jpg"/>
          <p:cNvPicPr>
            <a:picLocks noGrp="1"/>
          </p:cNvPicPr>
          <p:nvPr>
            <p:ph sz="quarter" idx="1"/>
          </p:nvPr>
        </p:nvPicPr>
        <p:blipFill>
          <a:blip r:embed="rId2" cstate="print"/>
          <a:srcRect/>
          <a:stretch>
            <a:fillRect/>
          </a:stretch>
        </p:blipFill>
        <p:spPr bwMode="auto">
          <a:xfrm>
            <a:off x="323528" y="1700808"/>
            <a:ext cx="8208912" cy="4896543"/>
          </a:xfrm>
          <a:prstGeom prst="rect">
            <a:avLst/>
          </a:prstGeom>
          <a:ln>
            <a:noFill/>
          </a:ln>
          <a:effectLst>
            <a:softEdge rad="112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Florentina\documente pt scoala\documente scoala\partenariat_France_Bel Air\parteneriat_2017\poze_Franta_mai_2017\20170512_111840.jpg"/>
          <p:cNvPicPr>
            <a:picLocks noGrp="1" noChangeAspect="1" noChangeArrowheads="1"/>
          </p:cNvPicPr>
          <p:nvPr>
            <p:ph sz="quarter" idx="1"/>
          </p:nvPr>
        </p:nvPicPr>
        <p:blipFill>
          <a:blip r:embed="rId2" cstate="print"/>
          <a:srcRect/>
          <a:stretch>
            <a:fillRect/>
          </a:stretch>
        </p:blipFill>
        <p:spPr bwMode="auto">
          <a:xfrm>
            <a:off x="4679504" y="3041576"/>
            <a:ext cx="4212976" cy="3627784"/>
          </a:xfrm>
          <a:prstGeom prst="rect">
            <a:avLst/>
          </a:prstGeom>
          <a:noFill/>
        </p:spPr>
      </p:pic>
      <p:pic>
        <p:nvPicPr>
          <p:cNvPr id="2051" name="Picture 3"/>
          <p:cNvPicPr>
            <a:picLocks noChangeAspect="1" noChangeArrowheads="1"/>
          </p:cNvPicPr>
          <p:nvPr/>
        </p:nvPicPr>
        <p:blipFill>
          <a:blip r:embed="rId3" cstate="print"/>
          <a:srcRect/>
          <a:stretch>
            <a:fillRect/>
          </a:stretch>
        </p:blipFill>
        <p:spPr bwMode="auto">
          <a:xfrm>
            <a:off x="179512" y="4509120"/>
            <a:ext cx="4104456" cy="2348880"/>
          </a:xfrm>
          <a:prstGeom prst="rect">
            <a:avLst/>
          </a:prstGeom>
          <a:noFill/>
          <a:ln w="9525">
            <a:noFill/>
            <a:miter lim="800000"/>
            <a:headEnd/>
            <a:tailEnd/>
          </a:ln>
        </p:spPr>
      </p:pic>
      <p:sp>
        <p:nvSpPr>
          <p:cNvPr id="6" name="TextBox 5"/>
          <p:cNvSpPr txBox="1"/>
          <p:nvPr/>
        </p:nvSpPr>
        <p:spPr>
          <a:xfrm>
            <a:off x="395536" y="3140968"/>
            <a:ext cx="3888432" cy="1446550"/>
          </a:xfrm>
          <a:prstGeom prst="rect">
            <a:avLst/>
          </a:prstGeom>
          <a:noFill/>
        </p:spPr>
        <p:txBody>
          <a:bodyPr wrap="square" rtlCol="0">
            <a:spAutoFit/>
          </a:bodyPr>
          <a:lstStyle/>
          <a:p>
            <a:r>
              <a:rPr lang="ro-RO" sz="2200" dirty="0" smtClean="0">
                <a:solidFill>
                  <a:schemeClr val="accent1">
                    <a:lumMod val="60000"/>
                    <a:lumOff val="40000"/>
                  </a:schemeClr>
                </a:solidFill>
              </a:rPr>
              <a:t>Moment artistic oferit de grupul de dansuri al colegiului, Br</a:t>
            </a:r>
            <a:r>
              <a:rPr lang="ro-RO" sz="2200" dirty="0" smtClean="0">
                <a:solidFill>
                  <a:schemeClr val="accent1">
                    <a:lumMod val="60000"/>
                    <a:lumOff val="40000"/>
                  </a:schemeClr>
                </a:solidFill>
                <a:cs typeface="Times New Roman"/>
              </a:rPr>
              <a:t>ȃuleţ</a:t>
            </a:r>
            <a:r>
              <a:rPr lang="ro-RO" sz="2200" dirty="0" smtClean="0">
                <a:solidFill>
                  <a:schemeClr val="accent1">
                    <a:lumMod val="60000"/>
                    <a:lumOff val="40000"/>
                  </a:schemeClr>
                </a:solidFill>
              </a:rPr>
              <a:t>ul (aprilie 2017)</a:t>
            </a:r>
            <a:endParaRPr lang="ro-RO" sz="2200" dirty="0">
              <a:solidFill>
                <a:schemeClr val="accent1">
                  <a:lumMod val="60000"/>
                  <a:lumOff val="40000"/>
                </a:schemeClr>
              </a:solidFill>
            </a:endParaRPr>
          </a:p>
        </p:txBody>
      </p:sp>
      <p:sp>
        <p:nvSpPr>
          <p:cNvPr id="8" name="TextBox 7"/>
          <p:cNvSpPr txBox="1"/>
          <p:nvPr/>
        </p:nvSpPr>
        <p:spPr>
          <a:xfrm>
            <a:off x="5076056" y="1772816"/>
            <a:ext cx="3672408" cy="1200329"/>
          </a:xfrm>
          <a:prstGeom prst="rect">
            <a:avLst/>
          </a:prstGeom>
          <a:noFill/>
        </p:spPr>
        <p:txBody>
          <a:bodyPr wrap="square" rtlCol="0">
            <a:spAutoFit/>
          </a:bodyPr>
          <a:lstStyle/>
          <a:p>
            <a:r>
              <a:rPr lang="ro-RO" sz="2400" dirty="0" smtClean="0">
                <a:solidFill>
                  <a:schemeClr val="accent1">
                    <a:lumMod val="60000"/>
                    <a:lumOff val="40000"/>
                  </a:schemeClr>
                </a:solidFill>
              </a:rPr>
              <a:t>Vizitarea Muzeului Mãtãsarilor din Lyon (mai 2017)</a:t>
            </a:r>
            <a:endParaRPr lang="ro-RO" sz="2400" dirty="0">
              <a:solidFill>
                <a:schemeClr val="accent1">
                  <a:lumMod val="60000"/>
                  <a:lumOff val="40000"/>
                </a:schemeClr>
              </a:solidFill>
            </a:endParaRPr>
          </a:p>
        </p:txBody>
      </p:sp>
      <p:pic>
        <p:nvPicPr>
          <p:cNvPr id="2052" name="Picture 4" descr="C:\Users\Florentina\Pictures\Camera_1\20170414_113311.jpg"/>
          <p:cNvPicPr>
            <a:picLocks noChangeAspect="1" noChangeArrowheads="1"/>
          </p:cNvPicPr>
          <p:nvPr/>
        </p:nvPicPr>
        <p:blipFill>
          <a:blip r:embed="rId4" cstate="print"/>
          <a:srcRect/>
          <a:stretch>
            <a:fillRect/>
          </a:stretch>
        </p:blipFill>
        <p:spPr bwMode="auto">
          <a:xfrm>
            <a:off x="251520" y="188640"/>
            <a:ext cx="3996952" cy="2952328"/>
          </a:xfrm>
          <a:prstGeom prst="rect">
            <a:avLst/>
          </a:prstGeom>
          <a:noFill/>
        </p:spPr>
      </p:pic>
      <p:sp>
        <p:nvSpPr>
          <p:cNvPr id="10" name="TextBox 9"/>
          <p:cNvSpPr txBox="1"/>
          <p:nvPr/>
        </p:nvSpPr>
        <p:spPr>
          <a:xfrm>
            <a:off x="4355976" y="188640"/>
            <a:ext cx="4392489" cy="830997"/>
          </a:xfrm>
          <a:prstGeom prst="rect">
            <a:avLst/>
          </a:prstGeom>
          <a:noFill/>
        </p:spPr>
        <p:txBody>
          <a:bodyPr wrap="square" rtlCol="0">
            <a:spAutoFit/>
          </a:bodyPr>
          <a:lstStyle/>
          <a:p>
            <a:r>
              <a:rPr lang="ro-RO" sz="2400" dirty="0" smtClean="0">
                <a:solidFill>
                  <a:schemeClr val="accent1">
                    <a:lumMod val="60000"/>
                    <a:lumOff val="40000"/>
                  </a:schemeClr>
                </a:solidFill>
              </a:rPr>
              <a:t>Vizitã</a:t>
            </a:r>
            <a:r>
              <a:rPr lang="fr-FR" sz="2400" dirty="0" smtClean="0">
                <a:solidFill>
                  <a:schemeClr val="accent1">
                    <a:lumMod val="60000"/>
                    <a:lumOff val="40000"/>
                  </a:schemeClr>
                </a:solidFill>
              </a:rPr>
              <a:t> </a:t>
            </a:r>
            <a:r>
              <a:rPr lang="ro-RO" sz="2400" dirty="0" smtClean="0">
                <a:solidFill>
                  <a:schemeClr val="accent1">
                    <a:lumMod val="60000"/>
                    <a:lumOff val="40000"/>
                  </a:schemeClr>
                </a:solidFill>
              </a:rPr>
              <a:t>la Muzeul Judeţean de Istorie Buzãu (aprilie 2018)</a:t>
            </a:r>
            <a:endParaRPr lang="ro-RO" sz="2400" dirty="0">
              <a:solidFill>
                <a:schemeClr val="accent1">
                  <a:lumMod val="60000"/>
                  <a:lumOff val="40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Florentina\Pictures\Camera\20180504_112855.jpg"/>
          <p:cNvPicPr>
            <a:picLocks noGrp="1" noChangeAspect="1" noChangeArrowheads="1"/>
          </p:cNvPicPr>
          <p:nvPr>
            <p:ph sz="quarter" idx="1"/>
          </p:nvPr>
        </p:nvPicPr>
        <p:blipFill>
          <a:blip r:embed="rId2" cstate="print"/>
          <a:srcRect/>
          <a:stretch>
            <a:fillRect/>
          </a:stretch>
        </p:blipFill>
        <p:spPr bwMode="auto">
          <a:xfrm>
            <a:off x="5940152" y="4365104"/>
            <a:ext cx="2376264" cy="2492896"/>
          </a:xfrm>
          <a:prstGeom prst="rect">
            <a:avLst/>
          </a:prstGeom>
          <a:noFill/>
        </p:spPr>
      </p:pic>
      <p:pic>
        <p:nvPicPr>
          <p:cNvPr id="3076" name="Picture 4" descr="C:\Florentina\documente pt scoala\documente scoala\partenariat_France_Bel Air\partenariat_2018\photos_France\IMG-20180509-WA0025.jpg"/>
          <p:cNvPicPr>
            <a:picLocks noChangeAspect="1" noChangeArrowheads="1"/>
          </p:cNvPicPr>
          <p:nvPr/>
        </p:nvPicPr>
        <p:blipFill>
          <a:blip r:embed="rId3" cstate="print"/>
          <a:srcRect/>
          <a:stretch>
            <a:fillRect/>
          </a:stretch>
        </p:blipFill>
        <p:spPr bwMode="auto">
          <a:xfrm>
            <a:off x="0" y="3068960"/>
            <a:ext cx="5039544" cy="3789040"/>
          </a:xfrm>
          <a:prstGeom prst="rect">
            <a:avLst/>
          </a:prstGeom>
          <a:noFill/>
        </p:spPr>
      </p:pic>
      <p:pic>
        <p:nvPicPr>
          <p:cNvPr id="3077" name="Picture 5" descr="C:\Florentina\documente pt scoala\documente scoala\partenariat_France_Bel Air\partenariat_2018\photos_France\IMG-20180509-WA0035.jpg"/>
          <p:cNvPicPr>
            <a:picLocks noChangeAspect="1" noChangeArrowheads="1"/>
          </p:cNvPicPr>
          <p:nvPr/>
        </p:nvPicPr>
        <p:blipFill>
          <a:blip r:embed="rId4" cstate="print"/>
          <a:srcRect/>
          <a:stretch>
            <a:fillRect/>
          </a:stretch>
        </p:blipFill>
        <p:spPr bwMode="auto">
          <a:xfrm>
            <a:off x="5076056" y="1772816"/>
            <a:ext cx="3851920" cy="2520280"/>
          </a:xfrm>
          <a:prstGeom prst="rect">
            <a:avLst/>
          </a:prstGeom>
          <a:noFill/>
        </p:spPr>
      </p:pic>
      <p:sp>
        <p:nvSpPr>
          <p:cNvPr id="8" name="TextBox 7"/>
          <p:cNvSpPr txBox="1"/>
          <p:nvPr/>
        </p:nvSpPr>
        <p:spPr>
          <a:xfrm>
            <a:off x="323528" y="1340768"/>
            <a:ext cx="3744416" cy="1569660"/>
          </a:xfrm>
          <a:prstGeom prst="rect">
            <a:avLst/>
          </a:prstGeom>
          <a:noFill/>
        </p:spPr>
        <p:txBody>
          <a:bodyPr wrap="square" rtlCol="0">
            <a:spAutoFit/>
          </a:bodyPr>
          <a:lstStyle/>
          <a:p>
            <a:r>
              <a:rPr lang="ro-RO" sz="2400" dirty="0" smtClean="0">
                <a:solidFill>
                  <a:schemeClr val="accent1">
                    <a:lumMod val="60000"/>
                    <a:lumOff val="40000"/>
                  </a:schemeClr>
                </a:solidFill>
              </a:rPr>
              <a:t>Vizitarea Domeniilor  Viticole</a:t>
            </a:r>
            <a:r>
              <a:rPr lang="fr-FR" sz="2400" dirty="0" smtClean="0">
                <a:solidFill>
                  <a:schemeClr val="accent1">
                    <a:lumMod val="60000"/>
                    <a:lumOff val="40000"/>
                  </a:schemeClr>
                </a:solidFill>
              </a:rPr>
              <a:t> </a:t>
            </a:r>
            <a:r>
              <a:rPr lang="ro-RO" sz="2400" dirty="0" smtClean="0">
                <a:solidFill>
                  <a:schemeClr val="accent1">
                    <a:lumMod val="60000"/>
                    <a:lumOff val="40000"/>
                  </a:schemeClr>
                </a:solidFill>
              </a:rPr>
              <a:t>Franco-rom</a:t>
            </a:r>
            <a:r>
              <a:rPr lang="ro-RO" sz="2400" dirty="0" smtClean="0">
                <a:solidFill>
                  <a:schemeClr val="accent1">
                    <a:lumMod val="60000"/>
                    <a:lumOff val="40000"/>
                  </a:schemeClr>
                </a:solidFill>
                <a:cs typeface="Times New Roman"/>
              </a:rPr>
              <a:t>ȃne de la Sãhãteni (aprilie 2018)</a:t>
            </a:r>
            <a:endParaRPr lang="ro-RO" sz="2400" dirty="0">
              <a:solidFill>
                <a:schemeClr val="accent1">
                  <a:lumMod val="60000"/>
                  <a:lumOff val="40000"/>
                </a:schemeClr>
              </a:solidFill>
            </a:endParaRPr>
          </a:p>
        </p:txBody>
      </p:sp>
      <p:sp>
        <p:nvSpPr>
          <p:cNvPr id="9" name="TextBox 8"/>
          <p:cNvSpPr txBox="1"/>
          <p:nvPr/>
        </p:nvSpPr>
        <p:spPr>
          <a:xfrm>
            <a:off x="4211960" y="332656"/>
            <a:ext cx="4320480" cy="1200329"/>
          </a:xfrm>
          <a:prstGeom prst="rect">
            <a:avLst/>
          </a:prstGeom>
          <a:noFill/>
        </p:spPr>
        <p:txBody>
          <a:bodyPr wrap="square" rtlCol="0">
            <a:spAutoFit/>
          </a:bodyPr>
          <a:lstStyle/>
          <a:p>
            <a:pPr algn="just"/>
            <a:r>
              <a:rPr lang="ro-RO" sz="2400" smtClean="0">
                <a:solidFill>
                  <a:schemeClr val="accent1">
                    <a:lumMod val="60000"/>
                    <a:lumOff val="40000"/>
                  </a:schemeClr>
                </a:solidFill>
              </a:rPr>
              <a:t>Vizitarea  fermei de la Écully - agriculturã verticalã (mai 2018)</a:t>
            </a:r>
            <a:endParaRPr lang="ro-RO" sz="2400">
              <a:solidFill>
                <a:schemeClr val="accent1">
                  <a:lumMod val="60000"/>
                  <a:lumOff val="4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Florentina\Pictures\camera_LG_G3_mai 2019\Camera\20190509_150130.jpg"/>
          <p:cNvPicPr>
            <a:picLocks noGrp="1"/>
          </p:cNvPicPr>
          <p:nvPr>
            <p:ph sz="quarter" idx="1"/>
          </p:nvPr>
        </p:nvPicPr>
        <p:blipFill>
          <a:blip r:embed="rId2" cstate="print"/>
          <a:srcRect/>
          <a:stretch>
            <a:fillRect/>
          </a:stretch>
        </p:blipFill>
        <p:spPr bwMode="auto">
          <a:xfrm>
            <a:off x="4211960" y="3356992"/>
            <a:ext cx="4680520" cy="3501008"/>
          </a:xfrm>
          <a:prstGeom prst="rect">
            <a:avLst/>
          </a:prstGeom>
          <a:ln>
            <a:noFill/>
          </a:ln>
          <a:effectLst>
            <a:softEdge rad="112500"/>
          </a:effectLst>
        </p:spPr>
      </p:pic>
      <p:sp>
        <p:nvSpPr>
          <p:cNvPr id="5" name="TextBox 4"/>
          <p:cNvSpPr txBox="1"/>
          <p:nvPr/>
        </p:nvSpPr>
        <p:spPr>
          <a:xfrm>
            <a:off x="5148065" y="2060848"/>
            <a:ext cx="3456384" cy="1477328"/>
          </a:xfrm>
          <a:prstGeom prst="rect">
            <a:avLst/>
          </a:prstGeom>
          <a:noFill/>
        </p:spPr>
        <p:txBody>
          <a:bodyPr wrap="square" rtlCol="0">
            <a:spAutoFit/>
          </a:bodyPr>
          <a:lstStyle/>
          <a:p>
            <a:r>
              <a:rPr lang="ro-RO" sz="2400" b="1" dirty="0" smtClean="0">
                <a:solidFill>
                  <a:schemeClr val="accent5">
                    <a:lumMod val="40000"/>
                    <a:lumOff val="60000"/>
                  </a:schemeClr>
                </a:solidFill>
                <a:ea typeface="Calibri" pitchFamily="34" charset="0"/>
                <a:cs typeface="Times New Roman" pitchFamily="18" charset="0"/>
              </a:rPr>
              <a:t>Atelier gastronomic </a:t>
            </a:r>
            <a:r>
              <a:rPr lang="ro-RO" sz="2400" b="1" dirty="0" smtClean="0">
                <a:solidFill>
                  <a:schemeClr val="accent5">
                    <a:lumMod val="40000"/>
                    <a:lumOff val="60000"/>
                  </a:schemeClr>
                </a:solidFill>
                <a:ea typeface="Calibri" pitchFamily="34" charset="0"/>
                <a:cs typeface="Times New Roman"/>
              </a:rPr>
              <a:t>î</a:t>
            </a:r>
            <a:r>
              <a:rPr lang="ro-RO" sz="2400" b="1" dirty="0" smtClean="0">
                <a:solidFill>
                  <a:schemeClr val="accent5">
                    <a:lumMod val="40000"/>
                    <a:lumOff val="60000"/>
                  </a:schemeClr>
                </a:solidFill>
                <a:ea typeface="Calibri" pitchFamily="34" charset="0"/>
                <a:cs typeface="Times New Roman" pitchFamily="18" charset="0"/>
              </a:rPr>
              <a:t>n Liceul Bel Air (mai 2019)</a:t>
            </a:r>
            <a:r>
              <a:rPr lang="en-US" sz="1050" b="1" dirty="0" smtClean="0">
                <a:solidFill>
                  <a:schemeClr val="accent5">
                    <a:lumMod val="40000"/>
                    <a:lumOff val="60000"/>
                  </a:schemeClr>
                </a:solidFill>
                <a:latin typeface="Arial" pitchFamily="34" charset="0"/>
                <a:cs typeface="Arial" pitchFamily="34" charset="0"/>
              </a:rPr>
              <a:t/>
            </a:r>
            <a:br>
              <a:rPr lang="en-US" sz="1050" b="1" dirty="0" smtClean="0">
                <a:solidFill>
                  <a:schemeClr val="accent5">
                    <a:lumMod val="40000"/>
                    <a:lumOff val="60000"/>
                  </a:schemeClr>
                </a:solidFill>
                <a:latin typeface="Arial" pitchFamily="34" charset="0"/>
                <a:cs typeface="Arial" pitchFamily="34" charset="0"/>
              </a:rPr>
            </a:br>
            <a:endParaRPr lang="fr-FR" dirty="0"/>
          </a:p>
        </p:txBody>
      </p:sp>
      <p:pic>
        <p:nvPicPr>
          <p:cNvPr id="4098" name="Picture 2" descr="C:\Users\Florentina\Pictures\camera_LG_G3_mai 2019\Camera\20190411_142638.jpg"/>
          <p:cNvPicPr>
            <a:picLocks noChangeAspect="1" noChangeArrowheads="1"/>
          </p:cNvPicPr>
          <p:nvPr/>
        </p:nvPicPr>
        <p:blipFill>
          <a:blip r:embed="rId3" cstate="print"/>
          <a:srcRect/>
          <a:stretch>
            <a:fillRect/>
          </a:stretch>
        </p:blipFill>
        <p:spPr bwMode="auto">
          <a:xfrm>
            <a:off x="179512" y="2420888"/>
            <a:ext cx="4032448" cy="3168352"/>
          </a:xfrm>
          <a:prstGeom prst="rect">
            <a:avLst/>
          </a:prstGeom>
          <a:noFill/>
        </p:spPr>
      </p:pic>
      <p:sp>
        <p:nvSpPr>
          <p:cNvPr id="6" name="TextBox 5"/>
          <p:cNvSpPr txBox="1"/>
          <p:nvPr/>
        </p:nvSpPr>
        <p:spPr>
          <a:xfrm>
            <a:off x="539552" y="476672"/>
            <a:ext cx="3456384" cy="1569660"/>
          </a:xfrm>
          <a:prstGeom prst="rect">
            <a:avLst/>
          </a:prstGeom>
          <a:noFill/>
        </p:spPr>
        <p:txBody>
          <a:bodyPr wrap="square" rtlCol="0">
            <a:spAutoFit/>
          </a:bodyPr>
          <a:lstStyle/>
          <a:p>
            <a:r>
              <a:rPr lang="ro-RO" sz="2400" dirty="0" smtClean="0">
                <a:solidFill>
                  <a:schemeClr val="accent1">
                    <a:lumMod val="60000"/>
                    <a:lumOff val="40000"/>
                  </a:schemeClr>
                </a:solidFill>
              </a:rPr>
              <a:t>Atelier de meşteşuguri tradiţionale în C.N.M.E. (aprilie 2019)</a:t>
            </a:r>
            <a:endParaRPr lang="ro-RO" sz="2400" dirty="0">
              <a:solidFill>
                <a:schemeClr val="accent1">
                  <a:lumMod val="60000"/>
                  <a:lumOff val="40000"/>
                </a:schemeClr>
              </a:solidFill>
            </a:endParaRPr>
          </a:p>
        </p:txBody>
      </p:sp>
    </p:spTree>
    <p:extLst>
      <p:ext uri="{BB962C8B-B14F-4D97-AF65-F5344CB8AC3E}">
        <p14:creationId xmlns="" xmlns:p14="http://schemas.microsoft.com/office/powerpoint/2010/main" val="838679152"/>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8686800" cy="1143000"/>
          </a:xfrm>
        </p:spPr>
        <p:txBody>
          <a:bodyPr>
            <a:normAutofit/>
          </a:bodyPr>
          <a:lstStyle/>
          <a:p>
            <a:pPr lvl="0"/>
            <a:r>
              <a:rPr lang="ro-RO" sz="3200" b="1" cap="none" dirty="0" smtClean="0">
                <a:solidFill>
                  <a:schemeClr val="accent5">
                    <a:lumMod val="40000"/>
                    <a:lumOff val="60000"/>
                  </a:schemeClr>
                </a:solidFill>
                <a:latin typeface="Times New Roman" pitchFamily="18" charset="0"/>
                <a:ea typeface="Calibri" pitchFamily="34" charset="0"/>
                <a:cs typeface="Times New Roman" pitchFamily="18" charset="0"/>
              </a:rPr>
              <a:t>Vizitã </a:t>
            </a:r>
            <a:r>
              <a:rPr lang="ro-RO" sz="3200" b="1" cap="none" dirty="0">
                <a:solidFill>
                  <a:schemeClr val="accent5">
                    <a:lumMod val="40000"/>
                    <a:lumOff val="60000"/>
                  </a:schemeClr>
                </a:solidFill>
                <a:latin typeface="Times New Roman" pitchFamily="18" charset="0"/>
                <a:ea typeface="Calibri" pitchFamily="34" charset="0"/>
                <a:cs typeface="Times New Roman" pitchFamily="18" charset="0"/>
              </a:rPr>
              <a:t>la Institutul Lumi</a:t>
            </a:r>
            <a:r>
              <a:rPr lang="ro-RO" sz="3200" b="1" cap="none" dirty="0">
                <a:solidFill>
                  <a:schemeClr val="accent5">
                    <a:lumMod val="40000"/>
                    <a:lumOff val="60000"/>
                  </a:schemeClr>
                </a:solidFill>
                <a:latin typeface="Calibri"/>
                <a:ea typeface="Calibri" pitchFamily="34" charset="0"/>
                <a:cs typeface="Times New Roman" pitchFamily="18" charset="0"/>
              </a:rPr>
              <a:t>è</a:t>
            </a:r>
            <a:r>
              <a:rPr lang="ro-RO" sz="3200" b="1" cap="none" dirty="0">
                <a:solidFill>
                  <a:schemeClr val="accent5">
                    <a:lumMod val="40000"/>
                    <a:lumOff val="60000"/>
                  </a:schemeClr>
                </a:solidFill>
                <a:latin typeface="Times New Roman" pitchFamily="18" charset="0"/>
                <a:ea typeface="Calibri" pitchFamily="34" charset="0"/>
                <a:cs typeface="Times New Roman" pitchFamily="18" charset="0"/>
              </a:rPr>
              <a:t>re din Lyon (mai 2019)</a:t>
            </a:r>
            <a:r>
              <a:rPr lang="ro-RO" sz="4400" b="1" cap="none" dirty="0">
                <a:solidFill>
                  <a:schemeClr val="accent5">
                    <a:lumMod val="40000"/>
                    <a:lumOff val="60000"/>
                  </a:schemeClr>
                </a:solidFill>
                <a:latin typeface="Arial" pitchFamily="34" charset="0"/>
                <a:cs typeface="Arial" pitchFamily="34" charset="0"/>
              </a:rPr>
              <a:t/>
            </a:r>
            <a:br>
              <a:rPr lang="ro-RO" sz="4400" b="1" cap="none" dirty="0">
                <a:solidFill>
                  <a:schemeClr val="accent5">
                    <a:lumMod val="40000"/>
                    <a:lumOff val="60000"/>
                  </a:schemeClr>
                </a:solidFill>
                <a:latin typeface="Arial" pitchFamily="34" charset="0"/>
                <a:cs typeface="Arial" pitchFamily="34" charset="0"/>
              </a:rPr>
            </a:br>
            <a:endParaRPr lang="en-US" dirty="0">
              <a:solidFill>
                <a:schemeClr val="accent5">
                  <a:lumMod val="40000"/>
                  <a:lumOff val="60000"/>
                </a:schemeClr>
              </a:solidFill>
            </a:endParaRPr>
          </a:p>
        </p:txBody>
      </p:sp>
      <p:pic>
        <p:nvPicPr>
          <p:cNvPr id="4" name="Content Placeholder 3" descr="C:\Users\Florentina\Pictures\camera_LG_G3_mai 2019\Camera\20190510_154744_HDR.jpg"/>
          <p:cNvPicPr>
            <a:picLocks noGrp="1"/>
          </p:cNvPicPr>
          <p:nvPr>
            <p:ph sz="quarter" idx="1"/>
          </p:nvPr>
        </p:nvPicPr>
        <p:blipFill>
          <a:blip r:embed="rId2" cstate="print"/>
          <a:srcRect/>
          <a:stretch>
            <a:fillRect/>
          </a:stretch>
        </p:blipFill>
        <p:spPr bwMode="auto">
          <a:xfrm>
            <a:off x="152400" y="1219200"/>
            <a:ext cx="8672015" cy="5638800"/>
          </a:xfrm>
          <a:prstGeom prst="rect">
            <a:avLst/>
          </a:prstGeom>
          <a:ln>
            <a:noFill/>
          </a:ln>
          <a:effectLst>
            <a:softEdge rad="112500"/>
          </a:effectLst>
        </p:spPr>
      </p:pic>
    </p:spTree>
    <p:extLst>
      <p:ext uri="{BB962C8B-B14F-4D97-AF65-F5344CB8AC3E}">
        <p14:creationId xmlns="" xmlns:p14="http://schemas.microsoft.com/office/powerpoint/2010/main" val="1704402271"/>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437</TotalTime>
  <Words>232</Words>
  <Application>Microsoft Office PowerPoint</Application>
  <PresentationFormat>On-screen Show (4:3)</PresentationFormat>
  <Paragraphs>47</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Oriel</vt:lpstr>
      <vt:lpstr>Parteneriat educațional cu Liceul Bel Air din Belleville, regiunea Auvergne-Rhône-Alpes, FranȚa </vt:lpstr>
      <vt:lpstr>Slide 2</vt:lpstr>
      <vt:lpstr>Slide 3</vt:lpstr>
      <vt:lpstr>Slide 4</vt:lpstr>
      <vt:lpstr>Primirea grupului francez în holul C.N.M.E. (aprilie 2017)</vt:lpstr>
      <vt:lpstr>Slide 6</vt:lpstr>
      <vt:lpstr>Slide 7</vt:lpstr>
      <vt:lpstr>Slide 8</vt:lpstr>
      <vt:lpstr>Vizitã la Institutul Lumière din Lyon (mai 2019) </vt:lpstr>
      <vt:lpstr>Slide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Mihaela</dc:creator>
  <cp:lastModifiedBy>Florentina</cp:lastModifiedBy>
  <cp:revision>72</cp:revision>
  <dcterms:created xsi:type="dcterms:W3CDTF">2020-12-12T17:37:13Z</dcterms:created>
  <dcterms:modified xsi:type="dcterms:W3CDTF">2021-02-17T19:09:45Z</dcterms:modified>
</cp:coreProperties>
</file>